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3" r:id="rId2"/>
    <p:sldId id="257" r:id="rId3"/>
    <p:sldId id="311" r:id="rId4"/>
    <p:sldId id="507" r:id="rId5"/>
    <p:sldId id="312" r:id="rId6"/>
    <p:sldId id="526" r:id="rId7"/>
    <p:sldId id="529" r:id="rId8"/>
    <p:sldId id="530" r:id="rId9"/>
    <p:sldId id="522" r:id="rId10"/>
    <p:sldId id="528" r:id="rId11"/>
    <p:sldId id="531" r:id="rId12"/>
    <p:sldId id="532" r:id="rId13"/>
    <p:sldId id="449" r:id="rId14"/>
    <p:sldId id="452" r:id="rId15"/>
    <p:sldId id="259" r:id="rId16"/>
    <p:sldId id="287" r:id="rId17"/>
    <p:sldId id="310" r:id="rId18"/>
    <p:sldId id="520" r:id="rId19"/>
    <p:sldId id="521" r:id="rId20"/>
    <p:sldId id="524" r:id="rId21"/>
    <p:sldId id="285" r:id="rId22"/>
  </p:sldIdLst>
  <p:sldSz cx="12192000" cy="6858000"/>
  <p:notesSz cx="6797675" cy="9928225"/>
  <p:defaultTextStyle>
    <a:defPPr>
      <a:defRPr lang="ar-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dour Jasem" initials="BJ" lastIdx="2" clrIdx="0">
    <p:extLst>
      <p:ext uri="{19B8F6BF-5375-455C-9EA6-DF929625EA0E}">
        <p15:presenceInfo xmlns:p15="http://schemas.microsoft.com/office/powerpoint/2012/main" userId="S::Bjasem@cma.gov.kw::e49f5831-bc49-441b-b303-d271707f2919" providerId="AD"/>
      </p:ext>
    </p:extLst>
  </p:cmAuthor>
  <p:cmAuthor id="2" name="Khalid Alsahli" initials="KA" lastIdx="18" clrIdx="1">
    <p:extLst>
      <p:ext uri="{19B8F6BF-5375-455C-9EA6-DF929625EA0E}">
        <p15:presenceInfo xmlns:p15="http://schemas.microsoft.com/office/powerpoint/2012/main" userId="Khalid Alsahli" providerId="None"/>
      </p:ext>
    </p:extLst>
  </p:cmAuthor>
  <p:cmAuthor id="3" name="Dalal Behbehani" initials="DB" lastIdx="11" clrIdx="2">
    <p:extLst>
      <p:ext uri="{19B8F6BF-5375-455C-9EA6-DF929625EA0E}">
        <p15:presenceInfo xmlns:p15="http://schemas.microsoft.com/office/powerpoint/2012/main" userId="Dalal Behbeha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1D1"/>
    <a:srgbClr val="495E78"/>
    <a:srgbClr val="AD8100"/>
    <a:srgbClr val="B390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3817" autoAdjust="0"/>
  </p:normalViewPr>
  <p:slideViewPr>
    <p:cSldViewPr snapToGrid="0">
      <p:cViewPr varScale="1">
        <p:scale>
          <a:sx n="67" d="100"/>
          <a:sy n="67" d="100"/>
        </p:scale>
        <p:origin x="624"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D38FD-978F-40A7-AAF2-7E44CAC283AC}"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4EB31B9E-B8DE-4ACA-A651-E88BD8DA8DE5}">
      <dgm:prSet phldrT="[Text]" custT="1"/>
      <dgm:spPr/>
      <dgm:t>
        <a:bodyPr/>
        <a:lstStyle/>
        <a:p>
          <a:pPr algn="ctr"/>
          <a:r>
            <a:rPr lang="ar-KW" sz="3000" b="1" dirty="0">
              <a:latin typeface="Calibri" pitchFamily="34" charset="0"/>
              <a:cs typeface="mohammad bold art 1" pitchFamily="2" charset="-78"/>
            </a:rPr>
            <a:t>برنامج تطوير السوق</a:t>
          </a:r>
          <a:endParaRPr lang="en-US" sz="3000" dirty="0"/>
        </a:p>
      </dgm:t>
    </dgm:pt>
    <dgm:pt modelId="{2C51D919-990E-4C63-B33B-E500750BC09E}" type="parTrans" cxnId="{8A3900AC-C1AA-4535-B829-24F2F1C7874F}">
      <dgm:prSet/>
      <dgm:spPr/>
      <dgm:t>
        <a:bodyPr/>
        <a:lstStyle/>
        <a:p>
          <a:endParaRPr lang="en-US" sz="3000"/>
        </a:p>
      </dgm:t>
    </dgm:pt>
    <dgm:pt modelId="{6721D075-A0CC-467D-9F1E-DD06593DC1D9}" type="sibTrans" cxnId="{8A3900AC-C1AA-4535-B829-24F2F1C7874F}">
      <dgm:prSet/>
      <dgm:spPr/>
      <dgm:t>
        <a:bodyPr/>
        <a:lstStyle/>
        <a:p>
          <a:endParaRPr lang="en-US" sz="3000"/>
        </a:p>
      </dgm:t>
    </dgm:pt>
    <dgm:pt modelId="{F32240D3-721F-4AF3-B38B-CF91AC762BA0}">
      <dgm:prSet phldrT="[Text]" custT="1"/>
      <dgm:spPr/>
      <dgm:t>
        <a:bodyPr spcFirstLastPara="0" vert="horz" wrap="square" lIns="215053" tIns="0" rIns="215053" bIns="0" numCol="1" spcCol="1270" anchor="ctr" anchorCtr="0"/>
        <a:lstStyle/>
        <a:p>
          <a:pPr marL="0" lvl="0" indent="0" algn="ctr" defTabSz="1333500">
            <a:lnSpc>
              <a:spcPct val="90000"/>
            </a:lnSpc>
            <a:spcBef>
              <a:spcPct val="0"/>
            </a:spcBef>
            <a:spcAft>
              <a:spcPct val="35000"/>
            </a:spcAft>
            <a:buNone/>
          </a:pPr>
          <a:r>
            <a:rPr lang="ar-KW" sz="3000" kern="1200">
              <a:latin typeface="Calibri" panose="020F0502020204030204"/>
              <a:ea typeface="+mn-ea"/>
              <a:cs typeface="mohammad bold art 1" pitchFamily="2" charset="-78"/>
            </a:rPr>
            <a:t>أبرز التعديلات التشريعية</a:t>
          </a:r>
          <a:endParaRPr lang="en-US" sz="3000" kern="1200" dirty="0">
            <a:latin typeface="Calibri" panose="020F0502020204030204"/>
            <a:ea typeface="+mn-ea"/>
            <a:cs typeface="mohammad bold art 1" pitchFamily="2" charset="-78"/>
          </a:endParaRPr>
        </a:p>
      </dgm:t>
    </dgm:pt>
    <dgm:pt modelId="{A7AC396D-65C4-49B4-88E7-DCB308F0F8F8}" type="parTrans" cxnId="{927EE1B8-9245-485F-A6E4-03EA082662AC}">
      <dgm:prSet/>
      <dgm:spPr/>
      <dgm:t>
        <a:bodyPr/>
        <a:lstStyle/>
        <a:p>
          <a:endParaRPr lang="en-US" sz="3000"/>
        </a:p>
      </dgm:t>
    </dgm:pt>
    <dgm:pt modelId="{E6D901B6-3F29-484A-BEA6-B3F85CAA272B}" type="sibTrans" cxnId="{927EE1B8-9245-485F-A6E4-03EA082662AC}">
      <dgm:prSet/>
      <dgm:spPr/>
      <dgm:t>
        <a:bodyPr/>
        <a:lstStyle/>
        <a:p>
          <a:endParaRPr lang="en-US" sz="3000"/>
        </a:p>
      </dgm:t>
    </dgm:pt>
    <dgm:pt modelId="{5D638751-DDD3-4238-B78D-7A803EC26197}">
      <dgm:prSet custT="1"/>
      <dgm:spPr/>
      <dgm:t>
        <a:bodyPr/>
        <a:lstStyle/>
        <a:p>
          <a:pPr algn="ctr"/>
          <a:r>
            <a:rPr lang="ar-KW" sz="3000" b="1" dirty="0">
              <a:latin typeface="Calibri" pitchFamily="34" charset="0"/>
              <a:cs typeface="mohammad bold art 1" pitchFamily="2" charset="-78"/>
            </a:rPr>
            <a:t>تداول حقوق الأولوية</a:t>
          </a:r>
        </a:p>
      </dgm:t>
    </dgm:pt>
    <dgm:pt modelId="{36BF8293-E70B-46CC-B5E4-DB8B3C06954C}" type="parTrans" cxnId="{9C13E30A-92D9-4D41-AB7A-0DF5E112776B}">
      <dgm:prSet/>
      <dgm:spPr/>
      <dgm:t>
        <a:bodyPr/>
        <a:lstStyle/>
        <a:p>
          <a:endParaRPr lang="en-US" sz="3000"/>
        </a:p>
      </dgm:t>
    </dgm:pt>
    <dgm:pt modelId="{E5610A5E-EDC5-4EC1-9D21-AA9A0E848ACC}" type="sibTrans" cxnId="{9C13E30A-92D9-4D41-AB7A-0DF5E112776B}">
      <dgm:prSet/>
      <dgm:spPr/>
      <dgm:t>
        <a:bodyPr/>
        <a:lstStyle/>
        <a:p>
          <a:endParaRPr lang="en-US" sz="3000"/>
        </a:p>
      </dgm:t>
    </dgm:pt>
    <dgm:pt modelId="{E41EE593-06E5-42DB-8B3E-9B80D41D5FBE}" type="pres">
      <dgm:prSet presAssocID="{49CD38FD-978F-40A7-AAF2-7E44CAC283AC}" presName="linear" presStyleCnt="0">
        <dgm:presLayoutVars>
          <dgm:dir/>
          <dgm:animLvl val="lvl"/>
          <dgm:resizeHandles val="exact"/>
        </dgm:presLayoutVars>
      </dgm:prSet>
      <dgm:spPr/>
    </dgm:pt>
    <dgm:pt modelId="{15EE7B99-F66E-4C09-9585-848623AA9D3F}" type="pres">
      <dgm:prSet presAssocID="{4EB31B9E-B8DE-4ACA-A651-E88BD8DA8DE5}" presName="parentLin" presStyleCnt="0"/>
      <dgm:spPr/>
    </dgm:pt>
    <dgm:pt modelId="{30D74DD8-7A43-4A25-BD34-3FCB91613C5F}" type="pres">
      <dgm:prSet presAssocID="{4EB31B9E-B8DE-4ACA-A651-E88BD8DA8DE5}" presName="parentLeftMargin" presStyleLbl="node1" presStyleIdx="0" presStyleCnt="3"/>
      <dgm:spPr/>
    </dgm:pt>
    <dgm:pt modelId="{A3BDF204-FE83-47F1-9F68-6B44A42E9D2A}" type="pres">
      <dgm:prSet presAssocID="{4EB31B9E-B8DE-4ACA-A651-E88BD8DA8DE5}" presName="parentText" presStyleLbl="node1" presStyleIdx="0" presStyleCnt="3">
        <dgm:presLayoutVars>
          <dgm:chMax val="0"/>
          <dgm:bulletEnabled val="1"/>
        </dgm:presLayoutVars>
      </dgm:prSet>
      <dgm:spPr/>
    </dgm:pt>
    <dgm:pt modelId="{E47036C2-95C8-4EB9-9CF9-352B961FF17B}" type="pres">
      <dgm:prSet presAssocID="{4EB31B9E-B8DE-4ACA-A651-E88BD8DA8DE5}" presName="negativeSpace" presStyleCnt="0"/>
      <dgm:spPr/>
    </dgm:pt>
    <dgm:pt modelId="{EA472389-D987-48A9-9152-4A1ABEE63B0B}" type="pres">
      <dgm:prSet presAssocID="{4EB31B9E-B8DE-4ACA-A651-E88BD8DA8DE5}" presName="childText" presStyleLbl="conFgAcc1" presStyleIdx="0" presStyleCnt="3" custLinFactNeighborX="104">
        <dgm:presLayoutVars>
          <dgm:bulletEnabled val="1"/>
        </dgm:presLayoutVars>
      </dgm:prSet>
      <dgm:spPr/>
    </dgm:pt>
    <dgm:pt modelId="{BF28DD6D-98C3-4AC2-9295-05EADFB066F5}" type="pres">
      <dgm:prSet presAssocID="{6721D075-A0CC-467D-9F1E-DD06593DC1D9}" presName="spaceBetweenRectangles" presStyleCnt="0"/>
      <dgm:spPr/>
    </dgm:pt>
    <dgm:pt modelId="{EBCB2696-10DB-4D08-8515-15BFECF2D53E}" type="pres">
      <dgm:prSet presAssocID="{5D638751-DDD3-4238-B78D-7A803EC26197}" presName="parentLin" presStyleCnt="0"/>
      <dgm:spPr/>
    </dgm:pt>
    <dgm:pt modelId="{D68F557B-1EFF-4636-996F-65AF4EAB8EF9}" type="pres">
      <dgm:prSet presAssocID="{5D638751-DDD3-4238-B78D-7A803EC26197}" presName="parentLeftMargin" presStyleLbl="node1" presStyleIdx="0" presStyleCnt="3"/>
      <dgm:spPr/>
    </dgm:pt>
    <dgm:pt modelId="{2A9F1CB5-367E-414A-AE82-BE657372FFF2}" type="pres">
      <dgm:prSet presAssocID="{5D638751-DDD3-4238-B78D-7A803EC26197}" presName="parentText" presStyleLbl="node1" presStyleIdx="1" presStyleCnt="3">
        <dgm:presLayoutVars>
          <dgm:chMax val="0"/>
          <dgm:bulletEnabled val="1"/>
        </dgm:presLayoutVars>
      </dgm:prSet>
      <dgm:spPr/>
    </dgm:pt>
    <dgm:pt modelId="{D527DD42-2465-4D97-9676-A3E4E135BA25}" type="pres">
      <dgm:prSet presAssocID="{5D638751-DDD3-4238-B78D-7A803EC26197}" presName="negativeSpace" presStyleCnt="0"/>
      <dgm:spPr/>
    </dgm:pt>
    <dgm:pt modelId="{340E81E4-0CE4-41FA-B876-5D73E6574ED9}" type="pres">
      <dgm:prSet presAssocID="{5D638751-DDD3-4238-B78D-7A803EC26197}" presName="childText" presStyleLbl="conFgAcc1" presStyleIdx="1" presStyleCnt="3">
        <dgm:presLayoutVars>
          <dgm:bulletEnabled val="1"/>
        </dgm:presLayoutVars>
      </dgm:prSet>
      <dgm:spPr/>
    </dgm:pt>
    <dgm:pt modelId="{7C1D5271-B9EC-484D-AEEF-68D51BA7A891}" type="pres">
      <dgm:prSet presAssocID="{E5610A5E-EDC5-4EC1-9D21-AA9A0E848ACC}" presName="spaceBetweenRectangles" presStyleCnt="0"/>
      <dgm:spPr/>
    </dgm:pt>
    <dgm:pt modelId="{39C9A8F5-2DF1-4E41-B333-0261B9E0D0D2}" type="pres">
      <dgm:prSet presAssocID="{F32240D3-721F-4AF3-B38B-CF91AC762BA0}" presName="parentLin" presStyleCnt="0"/>
      <dgm:spPr/>
    </dgm:pt>
    <dgm:pt modelId="{7301C2DE-1883-4695-9B1D-14B69D5B7931}" type="pres">
      <dgm:prSet presAssocID="{F32240D3-721F-4AF3-B38B-CF91AC762BA0}" presName="parentLeftMargin" presStyleLbl="node1" presStyleIdx="1" presStyleCnt="3"/>
      <dgm:spPr/>
    </dgm:pt>
    <dgm:pt modelId="{D1452958-A281-4D8C-A6CA-B27EF9A49C44}" type="pres">
      <dgm:prSet presAssocID="{F32240D3-721F-4AF3-B38B-CF91AC762BA0}" presName="parentText" presStyleLbl="node1" presStyleIdx="2" presStyleCnt="3">
        <dgm:presLayoutVars>
          <dgm:chMax val="0"/>
          <dgm:bulletEnabled val="1"/>
        </dgm:presLayoutVars>
      </dgm:prSet>
      <dgm:spPr>
        <a:xfrm>
          <a:off x="406400" y="2790333"/>
          <a:ext cx="5689600" cy="885600"/>
        </a:xfrm>
        <a:prstGeom prst="roundRect">
          <a:avLst/>
        </a:prstGeom>
      </dgm:spPr>
    </dgm:pt>
    <dgm:pt modelId="{0FE94BF7-07E7-44C9-A7C5-E9AC7E07563D}" type="pres">
      <dgm:prSet presAssocID="{F32240D3-721F-4AF3-B38B-CF91AC762BA0}" presName="negativeSpace" presStyleCnt="0"/>
      <dgm:spPr/>
    </dgm:pt>
    <dgm:pt modelId="{AF7EA105-557D-4954-BCF8-3483356EBE70}" type="pres">
      <dgm:prSet presAssocID="{F32240D3-721F-4AF3-B38B-CF91AC762BA0}" presName="childText" presStyleLbl="conFgAcc1" presStyleIdx="2" presStyleCnt="3">
        <dgm:presLayoutVars>
          <dgm:bulletEnabled val="1"/>
        </dgm:presLayoutVars>
      </dgm:prSet>
      <dgm:spPr/>
    </dgm:pt>
  </dgm:ptLst>
  <dgm:cxnLst>
    <dgm:cxn modelId="{F5D8F704-A856-4B88-8F78-F3414EA66E10}" type="presOf" srcId="{4EB31B9E-B8DE-4ACA-A651-E88BD8DA8DE5}" destId="{A3BDF204-FE83-47F1-9F68-6B44A42E9D2A}" srcOrd="1" destOrd="0" presId="urn:microsoft.com/office/officeart/2005/8/layout/list1"/>
    <dgm:cxn modelId="{9C13E30A-92D9-4D41-AB7A-0DF5E112776B}" srcId="{49CD38FD-978F-40A7-AAF2-7E44CAC283AC}" destId="{5D638751-DDD3-4238-B78D-7A803EC26197}" srcOrd="1" destOrd="0" parTransId="{36BF8293-E70B-46CC-B5E4-DB8B3C06954C}" sibTransId="{E5610A5E-EDC5-4EC1-9D21-AA9A0E848ACC}"/>
    <dgm:cxn modelId="{6568101C-96AC-4225-8DE4-4CC0F4C58E4F}" type="presOf" srcId="{49CD38FD-978F-40A7-AAF2-7E44CAC283AC}" destId="{E41EE593-06E5-42DB-8B3E-9B80D41D5FBE}" srcOrd="0" destOrd="0" presId="urn:microsoft.com/office/officeart/2005/8/layout/list1"/>
    <dgm:cxn modelId="{B5B14B1C-B8E8-4D4D-85E2-954040B5382B}" type="presOf" srcId="{5D638751-DDD3-4238-B78D-7A803EC26197}" destId="{2A9F1CB5-367E-414A-AE82-BE657372FFF2}" srcOrd="1" destOrd="0" presId="urn:microsoft.com/office/officeart/2005/8/layout/list1"/>
    <dgm:cxn modelId="{5A572A5F-8A3C-4EF2-B546-6B7689C09863}" type="presOf" srcId="{F32240D3-721F-4AF3-B38B-CF91AC762BA0}" destId="{D1452958-A281-4D8C-A6CA-B27EF9A49C44}" srcOrd="1" destOrd="0" presId="urn:microsoft.com/office/officeart/2005/8/layout/list1"/>
    <dgm:cxn modelId="{2429086E-B20A-465E-B3A2-CBCF8B3FC0C2}" type="presOf" srcId="{4EB31B9E-B8DE-4ACA-A651-E88BD8DA8DE5}" destId="{30D74DD8-7A43-4A25-BD34-3FCB91613C5F}" srcOrd="0" destOrd="0" presId="urn:microsoft.com/office/officeart/2005/8/layout/list1"/>
    <dgm:cxn modelId="{8A3900AC-C1AA-4535-B829-24F2F1C7874F}" srcId="{49CD38FD-978F-40A7-AAF2-7E44CAC283AC}" destId="{4EB31B9E-B8DE-4ACA-A651-E88BD8DA8DE5}" srcOrd="0" destOrd="0" parTransId="{2C51D919-990E-4C63-B33B-E500750BC09E}" sibTransId="{6721D075-A0CC-467D-9F1E-DD06593DC1D9}"/>
    <dgm:cxn modelId="{927EE1B8-9245-485F-A6E4-03EA082662AC}" srcId="{49CD38FD-978F-40A7-AAF2-7E44CAC283AC}" destId="{F32240D3-721F-4AF3-B38B-CF91AC762BA0}" srcOrd="2" destOrd="0" parTransId="{A7AC396D-65C4-49B4-88E7-DCB308F0F8F8}" sibTransId="{E6D901B6-3F29-484A-BEA6-B3F85CAA272B}"/>
    <dgm:cxn modelId="{5FEC71C7-310B-4507-B429-2015807746EB}" type="presOf" srcId="{5D638751-DDD3-4238-B78D-7A803EC26197}" destId="{D68F557B-1EFF-4636-996F-65AF4EAB8EF9}" srcOrd="0" destOrd="0" presId="urn:microsoft.com/office/officeart/2005/8/layout/list1"/>
    <dgm:cxn modelId="{71D0ADDD-2ADB-465D-A6E7-710C7CFEF383}" type="presOf" srcId="{F32240D3-721F-4AF3-B38B-CF91AC762BA0}" destId="{7301C2DE-1883-4695-9B1D-14B69D5B7931}" srcOrd="0" destOrd="0" presId="urn:microsoft.com/office/officeart/2005/8/layout/list1"/>
    <dgm:cxn modelId="{822D7241-07BF-435D-A1B0-ED7E2B0F951E}" type="presParOf" srcId="{E41EE593-06E5-42DB-8B3E-9B80D41D5FBE}" destId="{15EE7B99-F66E-4C09-9585-848623AA9D3F}" srcOrd="0" destOrd="0" presId="urn:microsoft.com/office/officeart/2005/8/layout/list1"/>
    <dgm:cxn modelId="{CEB43E21-33D3-404D-9CCB-EE197D7315F5}" type="presParOf" srcId="{15EE7B99-F66E-4C09-9585-848623AA9D3F}" destId="{30D74DD8-7A43-4A25-BD34-3FCB91613C5F}" srcOrd="0" destOrd="0" presId="urn:microsoft.com/office/officeart/2005/8/layout/list1"/>
    <dgm:cxn modelId="{6A95445A-36F6-4BB3-8743-FE6EB55A55C5}" type="presParOf" srcId="{15EE7B99-F66E-4C09-9585-848623AA9D3F}" destId="{A3BDF204-FE83-47F1-9F68-6B44A42E9D2A}" srcOrd="1" destOrd="0" presId="urn:microsoft.com/office/officeart/2005/8/layout/list1"/>
    <dgm:cxn modelId="{DDE7D6EB-05B9-44DF-894F-5DFC3EDBEE9C}" type="presParOf" srcId="{E41EE593-06E5-42DB-8B3E-9B80D41D5FBE}" destId="{E47036C2-95C8-4EB9-9CF9-352B961FF17B}" srcOrd="1" destOrd="0" presId="urn:microsoft.com/office/officeart/2005/8/layout/list1"/>
    <dgm:cxn modelId="{86B60F1C-6AF2-4E29-9341-95BB0DAF41C3}" type="presParOf" srcId="{E41EE593-06E5-42DB-8B3E-9B80D41D5FBE}" destId="{EA472389-D987-48A9-9152-4A1ABEE63B0B}" srcOrd="2" destOrd="0" presId="urn:microsoft.com/office/officeart/2005/8/layout/list1"/>
    <dgm:cxn modelId="{6BAF518B-EE63-4E68-8117-13DB58E705AF}" type="presParOf" srcId="{E41EE593-06E5-42DB-8B3E-9B80D41D5FBE}" destId="{BF28DD6D-98C3-4AC2-9295-05EADFB066F5}" srcOrd="3" destOrd="0" presId="urn:microsoft.com/office/officeart/2005/8/layout/list1"/>
    <dgm:cxn modelId="{E474F2D0-060F-477C-BBA3-850722128A07}" type="presParOf" srcId="{E41EE593-06E5-42DB-8B3E-9B80D41D5FBE}" destId="{EBCB2696-10DB-4D08-8515-15BFECF2D53E}" srcOrd="4" destOrd="0" presId="urn:microsoft.com/office/officeart/2005/8/layout/list1"/>
    <dgm:cxn modelId="{123CA42C-DF89-4F7B-AA01-4F19A592B903}" type="presParOf" srcId="{EBCB2696-10DB-4D08-8515-15BFECF2D53E}" destId="{D68F557B-1EFF-4636-996F-65AF4EAB8EF9}" srcOrd="0" destOrd="0" presId="urn:microsoft.com/office/officeart/2005/8/layout/list1"/>
    <dgm:cxn modelId="{6FFD5C83-FD60-4323-8BED-0CF0C5C626FA}" type="presParOf" srcId="{EBCB2696-10DB-4D08-8515-15BFECF2D53E}" destId="{2A9F1CB5-367E-414A-AE82-BE657372FFF2}" srcOrd="1" destOrd="0" presId="urn:microsoft.com/office/officeart/2005/8/layout/list1"/>
    <dgm:cxn modelId="{D5265C7B-075E-47F0-9567-ED3F215282A9}" type="presParOf" srcId="{E41EE593-06E5-42DB-8B3E-9B80D41D5FBE}" destId="{D527DD42-2465-4D97-9676-A3E4E135BA25}" srcOrd="5" destOrd="0" presId="urn:microsoft.com/office/officeart/2005/8/layout/list1"/>
    <dgm:cxn modelId="{AB023FCD-5E3B-4B43-86E2-70FFE5ACFC14}" type="presParOf" srcId="{E41EE593-06E5-42DB-8B3E-9B80D41D5FBE}" destId="{340E81E4-0CE4-41FA-B876-5D73E6574ED9}" srcOrd="6" destOrd="0" presId="urn:microsoft.com/office/officeart/2005/8/layout/list1"/>
    <dgm:cxn modelId="{98D4120B-4259-4D07-9387-F79F44CA9CA4}" type="presParOf" srcId="{E41EE593-06E5-42DB-8B3E-9B80D41D5FBE}" destId="{7C1D5271-B9EC-484D-AEEF-68D51BA7A891}" srcOrd="7" destOrd="0" presId="urn:microsoft.com/office/officeart/2005/8/layout/list1"/>
    <dgm:cxn modelId="{EBE6B911-633A-4324-8E4B-3DC89958EB5D}" type="presParOf" srcId="{E41EE593-06E5-42DB-8B3E-9B80D41D5FBE}" destId="{39C9A8F5-2DF1-4E41-B333-0261B9E0D0D2}" srcOrd="8" destOrd="0" presId="urn:microsoft.com/office/officeart/2005/8/layout/list1"/>
    <dgm:cxn modelId="{E1D2F09F-FD7F-4BB5-8BFF-C527049DC3E5}" type="presParOf" srcId="{39C9A8F5-2DF1-4E41-B333-0261B9E0D0D2}" destId="{7301C2DE-1883-4695-9B1D-14B69D5B7931}" srcOrd="0" destOrd="0" presId="urn:microsoft.com/office/officeart/2005/8/layout/list1"/>
    <dgm:cxn modelId="{40A5019B-9D9F-48CF-B32B-65F6394E8212}" type="presParOf" srcId="{39C9A8F5-2DF1-4E41-B333-0261B9E0D0D2}" destId="{D1452958-A281-4D8C-A6CA-B27EF9A49C44}" srcOrd="1" destOrd="0" presId="urn:microsoft.com/office/officeart/2005/8/layout/list1"/>
    <dgm:cxn modelId="{2127EEB4-049C-4016-83DA-19B54423A64E}" type="presParOf" srcId="{E41EE593-06E5-42DB-8B3E-9B80D41D5FBE}" destId="{0FE94BF7-07E7-44C9-A7C5-E9AC7E07563D}" srcOrd="9" destOrd="0" presId="urn:microsoft.com/office/officeart/2005/8/layout/list1"/>
    <dgm:cxn modelId="{B21AC320-18B7-42EA-B83A-FBB56532DA73}" type="presParOf" srcId="{E41EE593-06E5-42DB-8B3E-9B80D41D5FBE}" destId="{AF7EA105-557D-4954-BCF8-3483356EBE7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72389-D987-48A9-9152-4A1ABEE63B0B}">
      <dsp:nvSpPr>
        <dsp:cNvPr id="0" name=""/>
        <dsp:cNvSpPr/>
      </dsp:nvSpPr>
      <dsp:spPr>
        <a:xfrm>
          <a:off x="0" y="510390"/>
          <a:ext cx="8128000" cy="831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3BDF204-FE83-47F1-9F68-6B44A42E9D2A}">
      <dsp:nvSpPr>
        <dsp:cNvPr id="0" name=""/>
        <dsp:cNvSpPr/>
      </dsp:nvSpPr>
      <dsp:spPr>
        <a:xfrm>
          <a:off x="406400" y="23310"/>
          <a:ext cx="5689600" cy="9741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ctr" defTabSz="1333500">
            <a:lnSpc>
              <a:spcPct val="90000"/>
            </a:lnSpc>
            <a:spcBef>
              <a:spcPct val="0"/>
            </a:spcBef>
            <a:spcAft>
              <a:spcPct val="35000"/>
            </a:spcAft>
            <a:buNone/>
          </a:pPr>
          <a:r>
            <a:rPr lang="ar-KW" sz="3000" b="1" kern="1200" dirty="0">
              <a:latin typeface="Calibri" pitchFamily="34" charset="0"/>
              <a:cs typeface="mohammad bold art 1" pitchFamily="2" charset="-78"/>
            </a:rPr>
            <a:t>برنامج تطوير السوق</a:t>
          </a:r>
          <a:endParaRPr lang="en-US" sz="3000" kern="1200" dirty="0"/>
        </a:p>
      </dsp:txBody>
      <dsp:txXfrm>
        <a:off x="453955" y="70865"/>
        <a:ext cx="5594490" cy="879050"/>
      </dsp:txXfrm>
    </dsp:sp>
    <dsp:sp modelId="{340E81E4-0CE4-41FA-B876-5D73E6574ED9}">
      <dsp:nvSpPr>
        <dsp:cNvPr id="0" name=""/>
        <dsp:cNvSpPr/>
      </dsp:nvSpPr>
      <dsp:spPr>
        <a:xfrm>
          <a:off x="0" y="2007271"/>
          <a:ext cx="8128000" cy="831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A9F1CB5-367E-414A-AE82-BE657372FFF2}">
      <dsp:nvSpPr>
        <dsp:cNvPr id="0" name=""/>
        <dsp:cNvSpPr/>
      </dsp:nvSpPr>
      <dsp:spPr>
        <a:xfrm>
          <a:off x="406400" y="1520190"/>
          <a:ext cx="5689600" cy="9741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ctr" defTabSz="1333500">
            <a:lnSpc>
              <a:spcPct val="90000"/>
            </a:lnSpc>
            <a:spcBef>
              <a:spcPct val="0"/>
            </a:spcBef>
            <a:spcAft>
              <a:spcPct val="35000"/>
            </a:spcAft>
            <a:buNone/>
          </a:pPr>
          <a:r>
            <a:rPr lang="ar-KW" sz="3000" b="1" kern="1200" dirty="0">
              <a:latin typeface="Calibri" pitchFamily="34" charset="0"/>
              <a:cs typeface="mohammad bold art 1" pitchFamily="2" charset="-78"/>
            </a:rPr>
            <a:t>تداول حقوق الأولوية</a:t>
          </a:r>
        </a:p>
      </dsp:txBody>
      <dsp:txXfrm>
        <a:off x="453955" y="1567745"/>
        <a:ext cx="5594490" cy="879050"/>
      </dsp:txXfrm>
    </dsp:sp>
    <dsp:sp modelId="{AF7EA105-557D-4954-BCF8-3483356EBE70}">
      <dsp:nvSpPr>
        <dsp:cNvPr id="0" name=""/>
        <dsp:cNvSpPr/>
      </dsp:nvSpPr>
      <dsp:spPr>
        <a:xfrm>
          <a:off x="0" y="3504151"/>
          <a:ext cx="8128000" cy="831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1452958-A281-4D8C-A6CA-B27EF9A49C44}">
      <dsp:nvSpPr>
        <dsp:cNvPr id="0" name=""/>
        <dsp:cNvSpPr/>
      </dsp:nvSpPr>
      <dsp:spPr>
        <a:xfrm>
          <a:off x="406400" y="3017071"/>
          <a:ext cx="5689600" cy="97416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ctr" defTabSz="1333500">
            <a:lnSpc>
              <a:spcPct val="90000"/>
            </a:lnSpc>
            <a:spcBef>
              <a:spcPct val="0"/>
            </a:spcBef>
            <a:spcAft>
              <a:spcPct val="35000"/>
            </a:spcAft>
            <a:buNone/>
          </a:pPr>
          <a:r>
            <a:rPr lang="ar-KW" sz="3000" kern="1200">
              <a:latin typeface="Calibri" panose="020F0502020204030204"/>
              <a:ea typeface="+mn-ea"/>
              <a:cs typeface="mohammad bold art 1" pitchFamily="2" charset="-78"/>
            </a:rPr>
            <a:t>أبرز التعديلات التشريعية</a:t>
          </a:r>
          <a:endParaRPr lang="en-US" sz="3000" kern="1200" dirty="0">
            <a:latin typeface="Calibri" panose="020F0502020204030204"/>
            <a:ea typeface="+mn-ea"/>
            <a:cs typeface="mohammad bold art 1" pitchFamily="2" charset="-78"/>
          </a:endParaRPr>
        </a:p>
      </dsp:txBody>
      <dsp:txXfrm>
        <a:off x="453955" y="3064626"/>
        <a:ext cx="5594490"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06778BD-22E6-F747-AD07-2627F21FB412}" type="datetimeFigureOut">
              <a:rPr lang="en-US" smtClean="0"/>
              <a:t>6/13/2021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D5C6C5B-01DE-924F-9529-1A8D066B2C73}" type="slidenum">
              <a:rPr lang="en-US" smtClean="0"/>
              <a:t>‹#›</a:t>
            </a:fld>
            <a:endParaRPr lang="en-US"/>
          </a:p>
        </p:txBody>
      </p:sp>
    </p:spTree>
    <p:extLst>
      <p:ext uri="{BB962C8B-B14F-4D97-AF65-F5344CB8AC3E}">
        <p14:creationId xmlns:p14="http://schemas.microsoft.com/office/powerpoint/2010/main" val="67600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D5C6C5B-01DE-924F-9529-1A8D066B2C73}" type="slidenum">
              <a:rPr lang="en-US" smtClean="0"/>
              <a:t>6</a:t>
            </a:fld>
            <a:endParaRPr lang="en-US"/>
          </a:p>
        </p:txBody>
      </p:sp>
    </p:spTree>
    <p:extLst>
      <p:ext uri="{BB962C8B-B14F-4D97-AF65-F5344CB8AC3E}">
        <p14:creationId xmlns:p14="http://schemas.microsoft.com/office/powerpoint/2010/main" val="2434365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r-KW" dirty="0"/>
              <a:t>الفصل الخامس – الاكتتاب في الأوراق المالية - </a:t>
            </a:r>
            <a:endParaRPr lang="en-GB" dirty="0"/>
          </a:p>
        </p:txBody>
      </p:sp>
      <p:sp>
        <p:nvSpPr>
          <p:cNvPr id="4" name="Slide Number Placeholder 3"/>
          <p:cNvSpPr>
            <a:spLocks noGrp="1"/>
          </p:cNvSpPr>
          <p:nvPr>
            <p:ph type="sldNum" sz="quarter" idx="5"/>
          </p:nvPr>
        </p:nvSpPr>
        <p:spPr/>
        <p:txBody>
          <a:bodyPr/>
          <a:lstStyle/>
          <a:p>
            <a:fld id="{8D5C6C5B-01DE-924F-9529-1A8D066B2C73}" type="slidenum">
              <a:rPr lang="en-US" smtClean="0"/>
              <a:t>16</a:t>
            </a:fld>
            <a:endParaRPr lang="en-US"/>
          </a:p>
        </p:txBody>
      </p:sp>
    </p:spTree>
    <p:extLst>
      <p:ext uri="{BB962C8B-B14F-4D97-AF65-F5344CB8AC3E}">
        <p14:creationId xmlns:p14="http://schemas.microsoft.com/office/powerpoint/2010/main" val="520212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r-KW" dirty="0"/>
              <a:t>الفصل الخامس – الاكتتاب في الأوراق المالية - </a:t>
            </a:r>
            <a:endParaRPr lang="en-GB" dirty="0"/>
          </a:p>
        </p:txBody>
      </p:sp>
      <p:sp>
        <p:nvSpPr>
          <p:cNvPr id="4" name="Slide Number Placeholder 3"/>
          <p:cNvSpPr>
            <a:spLocks noGrp="1"/>
          </p:cNvSpPr>
          <p:nvPr>
            <p:ph type="sldNum" sz="quarter" idx="5"/>
          </p:nvPr>
        </p:nvSpPr>
        <p:spPr/>
        <p:txBody>
          <a:bodyPr/>
          <a:lstStyle/>
          <a:p>
            <a:fld id="{8D5C6C5B-01DE-924F-9529-1A8D066B2C73}" type="slidenum">
              <a:rPr lang="en-US" smtClean="0"/>
              <a:t>17</a:t>
            </a:fld>
            <a:endParaRPr lang="en-US"/>
          </a:p>
        </p:txBody>
      </p:sp>
    </p:spTree>
    <p:extLst>
      <p:ext uri="{BB962C8B-B14F-4D97-AF65-F5344CB8AC3E}">
        <p14:creationId xmlns:p14="http://schemas.microsoft.com/office/powerpoint/2010/main" val="199649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D5C6C5B-01DE-924F-9529-1A8D066B2C73}" type="slidenum">
              <a:rPr lang="en-US" smtClean="0"/>
              <a:t>7</a:t>
            </a:fld>
            <a:endParaRPr lang="en-US"/>
          </a:p>
        </p:txBody>
      </p:sp>
    </p:spTree>
    <p:extLst>
      <p:ext uri="{BB962C8B-B14F-4D97-AF65-F5344CB8AC3E}">
        <p14:creationId xmlns:p14="http://schemas.microsoft.com/office/powerpoint/2010/main" val="15378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D5C6C5B-01DE-924F-9529-1A8D066B2C73}" type="slidenum">
              <a:rPr lang="en-US" smtClean="0"/>
              <a:t>8</a:t>
            </a:fld>
            <a:endParaRPr lang="en-US"/>
          </a:p>
        </p:txBody>
      </p:sp>
    </p:spTree>
    <p:extLst>
      <p:ext uri="{BB962C8B-B14F-4D97-AF65-F5344CB8AC3E}">
        <p14:creationId xmlns:p14="http://schemas.microsoft.com/office/powerpoint/2010/main" val="46507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r-KW" dirty="0"/>
              <a:t>الفصل الخامس – الاكتتاب في الأوراق المالية - </a:t>
            </a:r>
            <a:endParaRPr lang="en-GB" dirty="0"/>
          </a:p>
        </p:txBody>
      </p:sp>
      <p:sp>
        <p:nvSpPr>
          <p:cNvPr id="4" name="Slide Number Placeholder 3"/>
          <p:cNvSpPr>
            <a:spLocks noGrp="1"/>
          </p:cNvSpPr>
          <p:nvPr>
            <p:ph type="sldNum" sz="quarter" idx="5"/>
          </p:nvPr>
        </p:nvSpPr>
        <p:spPr/>
        <p:txBody>
          <a:bodyPr/>
          <a:lstStyle/>
          <a:p>
            <a:fld id="{8D5C6C5B-01DE-924F-9529-1A8D066B2C73}" type="slidenum">
              <a:rPr lang="en-US" smtClean="0"/>
              <a:t>9</a:t>
            </a:fld>
            <a:endParaRPr lang="en-US"/>
          </a:p>
        </p:txBody>
      </p:sp>
    </p:spTree>
    <p:extLst>
      <p:ext uri="{BB962C8B-B14F-4D97-AF65-F5344CB8AC3E}">
        <p14:creationId xmlns:p14="http://schemas.microsoft.com/office/powerpoint/2010/main" val="31450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r-KW" dirty="0"/>
              <a:t>الفصل الخامس – الاكتتاب في الأوراق المالية - </a:t>
            </a:r>
            <a:endParaRPr lang="en-GB" dirty="0"/>
          </a:p>
        </p:txBody>
      </p:sp>
      <p:sp>
        <p:nvSpPr>
          <p:cNvPr id="4" name="Slide Number Placeholder 3"/>
          <p:cNvSpPr>
            <a:spLocks noGrp="1"/>
          </p:cNvSpPr>
          <p:nvPr>
            <p:ph type="sldNum" sz="quarter" idx="5"/>
          </p:nvPr>
        </p:nvSpPr>
        <p:spPr/>
        <p:txBody>
          <a:bodyPr/>
          <a:lstStyle/>
          <a:p>
            <a:fld id="{8D5C6C5B-01DE-924F-9529-1A8D066B2C73}" type="slidenum">
              <a:rPr lang="en-US" smtClean="0"/>
              <a:t>10</a:t>
            </a:fld>
            <a:endParaRPr lang="en-US"/>
          </a:p>
        </p:txBody>
      </p:sp>
    </p:spTree>
    <p:extLst>
      <p:ext uri="{BB962C8B-B14F-4D97-AF65-F5344CB8AC3E}">
        <p14:creationId xmlns:p14="http://schemas.microsoft.com/office/powerpoint/2010/main" val="2614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r-KW" dirty="0"/>
              <a:t>الفصل الخامس – الاكتتاب في الأوراق المالية - </a:t>
            </a:r>
            <a:endParaRPr lang="en-GB" dirty="0"/>
          </a:p>
        </p:txBody>
      </p:sp>
      <p:sp>
        <p:nvSpPr>
          <p:cNvPr id="4" name="Slide Number Placeholder 3"/>
          <p:cNvSpPr>
            <a:spLocks noGrp="1"/>
          </p:cNvSpPr>
          <p:nvPr>
            <p:ph type="sldNum" sz="quarter" idx="5"/>
          </p:nvPr>
        </p:nvSpPr>
        <p:spPr/>
        <p:txBody>
          <a:bodyPr/>
          <a:lstStyle/>
          <a:p>
            <a:fld id="{8D5C6C5B-01DE-924F-9529-1A8D066B2C73}" type="slidenum">
              <a:rPr lang="en-US" smtClean="0"/>
              <a:t>11</a:t>
            </a:fld>
            <a:endParaRPr lang="en-US"/>
          </a:p>
        </p:txBody>
      </p:sp>
    </p:spTree>
    <p:extLst>
      <p:ext uri="{BB962C8B-B14F-4D97-AF65-F5344CB8AC3E}">
        <p14:creationId xmlns:p14="http://schemas.microsoft.com/office/powerpoint/2010/main" val="3674424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r-KW" dirty="0"/>
              <a:t>الفصل الخامس – الاكتتاب في الأوراق المالية - </a:t>
            </a:r>
            <a:endParaRPr lang="en-GB" dirty="0"/>
          </a:p>
        </p:txBody>
      </p:sp>
      <p:sp>
        <p:nvSpPr>
          <p:cNvPr id="4" name="Slide Number Placeholder 3"/>
          <p:cNvSpPr>
            <a:spLocks noGrp="1"/>
          </p:cNvSpPr>
          <p:nvPr>
            <p:ph type="sldNum" sz="quarter" idx="5"/>
          </p:nvPr>
        </p:nvSpPr>
        <p:spPr/>
        <p:txBody>
          <a:bodyPr/>
          <a:lstStyle/>
          <a:p>
            <a:fld id="{8D5C6C5B-01DE-924F-9529-1A8D066B2C73}" type="slidenum">
              <a:rPr lang="en-US" smtClean="0"/>
              <a:t>12</a:t>
            </a:fld>
            <a:endParaRPr lang="en-US"/>
          </a:p>
        </p:txBody>
      </p:sp>
    </p:spTree>
    <p:extLst>
      <p:ext uri="{BB962C8B-B14F-4D97-AF65-F5344CB8AC3E}">
        <p14:creationId xmlns:p14="http://schemas.microsoft.com/office/powerpoint/2010/main" val="193514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8D5C6C5B-01DE-924F-9529-1A8D066B2C73}" type="slidenum">
              <a:rPr lang="en-US" smtClean="0"/>
              <a:t>14</a:t>
            </a:fld>
            <a:endParaRPr lang="en-US"/>
          </a:p>
        </p:txBody>
      </p:sp>
    </p:spTree>
    <p:extLst>
      <p:ext uri="{BB962C8B-B14F-4D97-AF65-F5344CB8AC3E}">
        <p14:creationId xmlns:p14="http://schemas.microsoft.com/office/powerpoint/2010/main" val="24060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r-KW" dirty="0"/>
              <a:t>الفصل الثاني – اصدار أو طرح الأوراق المالية – تم إضافة النقطة 14. على المادة 2-5</a:t>
            </a:r>
          </a:p>
          <a:p>
            <a:pPr marL="171450" indent="-171450">
              <a:buFont typeface="Arial" panose="020B0604020202020204" pitchFamily="34" charset="0"/>
              <a:buChar char="•"/>
            </a:pPr>
            <a:r>
              <a:rPr lang="ar-KW" dirty="0"/>
              <a:t>الفصل الخامس – الاكتتاب في الأوراق المالية - </a:t>
            </a:r>
            <a:endParaRPr lang="en-GB" dirty="0"/>
          </a:p>
        </p:txBody>
      </p:sp>
      <p:sp>
        <p:nvSpPr>
          <p:cNvPr id="4" name="Slide Number Placeholder 3"/>
          <p:cNvSpPr>
            <a:spLocks noGrp="1"/>
          </p:cNvSpPr>
          <p:nvPr>
            <p:ph type="sldNum" sz="quarter" idx="5"/>
          </p:nvPr>
        </p:nvSpPr>
        <p:spPr/>
        <p:txBody>
          <a:bodyPr/>
          <a:lstStyle/>
          <a:p>
            <a:fld id="{8D5C6C5B-01DE-924F-9529-1A8D066B2C73}" type="slidenum">
              <a:rPr lang="en-US" smtClean="0"/>
              <a:t>15</a:t>
            </a:fld>
            <a:endParaRPr lang="en-US"/>
          </a:p>
        </p:txBody>
      </p:sp>
    </p:spTree>
    <p:extLst>
      <p:ext uri="{BB962C8B-B14F-4D97-AF65-F5344CB8AC3E}">
        <p14:creationId xmlns:p14="http://schemas.microsoft.com/office/powerpoint/2010/main" val="337403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KW"/>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04/11/1442</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83987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04/11/1442</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42982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KW"/>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04/11/1442</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80861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04/11/1442</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71589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KW"/>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584352-4896-44F0-A209-39C488F0A516}" type="datetimeFigureOut">
              <a:rPr lang="ar-KW" smtClean="0"/>
              <a:t>04/11/1442</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92681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5" name="Date Placeholder 4"/>
          <p:cNvSpPr>
            <a:spLocks noGrp="1"/>
          </p:cNvSpPr>
          <p:nvPr>
            <p:ph type="dt" sz="half" idx="10"/>
          </p:nvPr>
        </p:nvSpPr>
        <p:spPr/>
        <p:txBody>
          <a:bodyPr/>
          <a:lstStyle/>
          <a:p>
            <a:fld id="{A6584352-4896-44F0-A209-39C488F0A516}" type="datetimeFigureOut">
              <a:rPr lang="ar-KW" smtClean="0"/>
              <a:t>04/11/1442</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03534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KW"/>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7" name="Date Placeholder 6"/>
          <p:cNvSpPr>
            <a:spLocks noGrp="1"/>
          </p:cNvSpPr>
          <p:nvPr>
            <p:ph type="dt" sz="half" idx="10"/>
          </p:nvPr>
        </p:nvSpPr>
        <p:spPr/>
        <p:txBody>
          <a:bodyPr/>
          <a:lstStyle/>
          <a:p>
            <a:fld id="{A6584352-4896-44F0-A209-39C488F0A516}" type="datetimeFigureOut">
              <a:rPr lang="ar-KW" smtClean="0"/>
              <a:t>04/11/1442</a:t>
            </a:fld>
            <a:endParaRPr lang="ar-KW"/>
          </a:p>
        </p:txBody>
      </p:sp>
      <p:sp>
        <p:nvSpPr>
          <p:cNvPr id="8" name="Footer Placeholder 7"/>
          <p:cNvSpPr>
            <a:spLocks noGrp="1"/>
          </p:cNvSpPr>
          <p:nvPr>
            <p:ph type="ftr" sz="quarter" idx="11"/>
          </p:nvPr>
        </p:nvSpPr>
        <p:spPr/>
        <p:txBody>
          <a:bodyPr/>
          <a:lstStyle/>
          <a:p>
            <a:endParaRPr lang="ar-KW"/>
          </a:p>
        </p:txBody>
      </p:sp>
      <p:sp>
        <p:nvSpPr>
          <p:cNvPr id="9" name="Slide Number Placeholder 8"/>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83133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Date Placeholder 2"/>
          <p:cNvSpPr>
            <a:spLocks noGrp="1"/>
          </p:cNvSpPr>
          <p:nvPr>
            <p:ph type="dt" sz="half" idx="10"/>
          </p:nvPr>
        </p:nvSpPr>
        <p:spPr/>
        <p:txBody>
          <a:bodyPr/>
          <a:lstStyle/>
          <a:p>
            <a:fld id="{A6584352-4896-44F0-A209-39C488F0A516}" type="datetimeFigureOut">
              <a:rPr lang="ar-KW" smtClean="0"/>
              <a:t>04/11/1442</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21209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84352-4896-44F0-A209-39C488F0A516}" type="datetimeFigureOut">
              <a:rPr lang="ar-KW" smtClean="0"/>
              <a:t>04/11/1442</a:t>
            </a:fld>
            <a:endParaRPr lang="ar-KW"/>
          </a:p>
        </p:txBody>
      </p:sp>
      <p:sp>
        <p:nvSpPr>
          <p:cNvPr id="3" name="Footer Placeholder 2"/>
          <p:cNvSpPr>
            <a:spLocks noGrp="1"/>
          </p:cNvSpPr>
          <p:nvPr>
            <p:ph type="ftr" sz="quarter" idx="11"/>
          </p:nvPr>
        </p:nvSpPr>
        <p:spPr/>
        <p:txBody>
          <a:bodyPr/>
          <a:lstStyle/>
          <a:p>
            <a:endParaRPr lang="ar-KW"/>
          </a:p>
        </p:txBody>
      </p:sp>
      <p:sp>
        <p:nvSpPr>
          <p:cNvPr id="4" name="Slide Number Placeholder 3"/>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27675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KW"/>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584352-4896-44F0-A209-39C488F0A516}" type="datetimeFigureOut">
              <a:rPr lang="ar-KW" smtClean="0"/>
              <a:t>04/11/1442</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315806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KW"/>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584352-4896-44F0-A209-39C488F0A516}" type="datetimeFigureOut">
              <a:rPr lang="ar-KW" smtClean="0"/>
              <a:t>04/11/1442</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5614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KW"/>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84352-4896-44F0-A209-39C488F0A516}" type="datetimeFigureOut">
              <a:rPr lang="ar-KW" smtClean="0"/>
              <a:t>04/11/1442</a:t>
            </a:fld>
            <a:endParaRPr lang="ar-KW"/>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KW"/>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7D6B5-4F74-419E-BB4B-29ED9B35EF7E}" type="slidenum">
              <a:rPr lang="ar-KW" smtClean="0"/>
              <a:t>‹#›</a:t>
            </a:fld>
            <a:endParaRPr lang="ar-KW"/>
          </a:p>
        </p:txBody>
      </p:sp>
    </p:spTree>
    <p:extLst>
      <p:ext uri="{BB962C8B-B14F-4D97-AF65-F5344CB8AC3E}">
        <p14:creationId xmlns:p14="http://schemas.microsoft.com/office/powerpoint/2010/main" val="3309502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8017" y="1521430"/>
            <a:ext cx="9144000" cy="911710"/>
          </a:xfrm>
        </p:spPr>
        <p:txBody>
          <a:bodyPr>
            <a:normAutofit/>
          </a:bodyPr>
          <a:lstStyle/>
          <a:p>
            <a:r>
              <a:rPr lang="ar-KW" sz="4000" b="1" dirty="0">
                <a:solidFill>
                  <a:srgbClr val="AD8100"/>
                </a:solidFill>
                <a:cs typeface="mohammad bold art 1" pitchFamily="2" charset="-78"/>
              </a:rPr>
              <a:t>ورشة توعوية</a:t>
            </a:r>
            <a:endParaRPr lang="ar-KW" sz="4000" dirty="0">
              <a:solidFill>
                <a:srgbClr val="AD8100"/>
              </a:solidFill>
            </a:endParaRPr>
          </a:p>
        </p:txBody>
      </p:sp>
      <p:sp>
        <p:nvSpPr>
          <p:cNvPr id="3" name="Subtitle 2"/>
          <p:cNvSpPr>
            <a:spLocks noGrp="1"/>
          </p:cNvSpPr>
          <p:nvPr>
            <p:ph type="subTitle" idx="1"/>
          </p:nvPr>
        </p:nvSpPr>
        <p:spPr>
          <a:xfrm>
            <a:off x="1351601" y="2699044"/>
            <a:ext cx="9144000" cy="575809"/>
          </a:xfrm>
        </p:spPr>
        <p:txBody>
          <a:bodyPr>
            <a:normAutofit lnSpcReduction="10000"/>
          </a:bodyPr>
          <a:lstStyle/>
          <a:p>
            <a:pPr>
              <a:lnSpc>
                <a:spcPct val="100000"/>
              </a:lnSpc>
            </a:pPr>
            <a:r>
              <a:rPr lang="ar-KW" sz="3200" b="1" dirty="0">
                <a:solidFill>
                  <a:schemeClr val="accent1">
                    <a:lumMod val="50000"/>
                  </a:schemeClr>
                </a:solidFill>
                <a:latin typeface="Calibri" pitchFamily="34" charset="0"/>
                <a:cs typeface="mohammad bold art 1" pitchFamily="2" charset="-78"/>
              </a:rPr>
              <a:t>تداول حقوق الأولوية</a:t>
            </a:r>
          </a:p>
          <a:p>
            <a:endParaRPr lang="ar-KW" sz="3200" b="1" dirty="0">
              <a:solidFill>
                <a:schemeClr val="accent1">
                  <a:lumMod val="50000"/>
                </a:schemeClr>
              </a:solidFill>
              <a:latin typeface="Calibri" pitchFamily="34" charset="0"/>
              <a:cs typeface="mohammad bold art 1" pitchFamily="2" charset="-78"/>
            </a:endParaRPr>
          </a:p>
        </p:txBody>
      </p:sp>
      <p:cxnSp>
        <p:nvCxnSpPr>
          <p:cNvPr id="5" name="Straight Connector 4"/>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7" name="Subtitle 2"/>
          <p:cNvSpPr txBox="1">
            <a:spLocks/>
          </p:cNvSpPr>
          <p:nvPr/>
        </p:nvSpPr>
        <p:spPr>
          <a:xfrm>
            <a:off x="1101448" y="3540757"/>
            <a:ext cx="9644305" cy="57580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endParaRPr lang="ar-KW" sz="3600" dirty="0">
              <a:solidFill>
                <a:schemeClr val="tx2">
                  <a:lumMod val="75000"/>
                </a:schemeClr>
              </a:solidFill>
              <a:cs typeface="mohammad bold art 1" pitchFamily="2" charset="-78"/>
            </a:endParaRPr>
          </a:p>
        </p:txBody>
      </p:sp>
      <p:sp>
        <p:nvSpPr>
          <p:cNvPr id="9" name="Subtitle 2"/>
          <p:cNvSpPr txBox="1">
            <a:spLocks/>
          </p:cNvSpPr>
          <p:nvPr/>
        </p:nvSpPr>
        <p:spPr>
          <a:xfrm>
            <a:off x="1101448" y="3698277"/>
            <a:ext cx="9644305" cy="5758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KW" sz="1800" dirty="0">
                <a:solidFill>
                  <a:schemeClr val="accent1">
                    <a:lumMod val="50000"/>
                  </a:schemeClr>
                </a:solidFill>
                <a:cs typeface="mohammad bold art 1" pitchFamily="2" charset="-78"/>
              </a:rPr>
              <a:t>برنامج تطوير السوق</a:t>
            </a:r>
          </a:p>
          <a:p>
            <a:pPr rtl="1"/>
            <a:r>
              <a:rPr lang="ar-KW" sz="1800" dirty="0">
                <a:solidFill>
                  <a:schemeClr val="accent1">
                    <a:lumMod val="50000"/>
                  </a:schemeClr>
                </a:solidFill>
                <a:cs typeface="mohammad bold art 1" pitchFamily="2" charset="-78"/>
              </a:rPr>
              <a:t>فريق جاهزية السوق - </a:t>
            </a:r>
            <a:r>
              <a:rPr lang="en-US" sz="1800" dirty="0">
                <a:solidFill>
                  <a:schemeClr val="accent1">
                    <a:lumMod val="50000"/>
                  </a:schemeClr>
                </a:solidFill>
                <a:cs typeface="mohammad bold art 1" pitchFamily="2" charset="-78"/>
              </a:rPr>
              <a:t>MRG</a:t>
            </a:r>
          </a:p>
          <a:p>
            <a:pPr rtl="1"/>
            <a:r>
              <a:rPr lang="ar-KW" sz="1800" dirty="0">
                <a:solidFill>
                  <a:schemeClr val="accent1">
                    <a:lumMod val="50000"/>
                  </a:schemeClr>
                </a:solidFill>
                <a:cs typeface="mohammad bold art 1" pitchFamily="2" charset="-78"/>
              </a:rPr>
              <a:t>يونيو 2021</a:t>
            </a:r>
          </a:p>
        </p:txBody>
      </p:sp>
      <p:cxnSp>
        <p:nvCxnSpPr>
          <p:cNvPr id="8" name="Straight Connector 7"/>
          <p:cNvCxnSpPr>
            <a:cxnSpLocks/>
          </p:cNvCxnSpPr>
          <p:nvPr/>
        </p:nvCxnSpPr>
        <p:spPr>
          <a:xfrm>
            <a:off x="3571875" y="3373465"/>
            <a:ext cx="4733925" cy="0"/>
          </a:xfrm>
          <a:prstGeom prst="line">
            <a:avLst/>
          </a:prstGeom>
          <a:ln w="28575">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82813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3" name="Table 2">
            <a:extLst>
              <a:ext uri="{FF2B5EF4-FFF2-40B4-BE49-F238E27FC236}">
                <a16:creationId xmlns:a16="http://schemas.microsoft.com/office/drawing/2014/main" id="{6D236BF2-3160-4E07-B178-581C8BA1E889}"/>
              </a:ext>
            </a:extLst>
          </p:cNvPr>
          <p:cNvGraphicFramePr>
            <a:graphicFrameLocks noGrp="1"/>
          </p:cNvGraphicFramePr>
          <p:nvPr>
            <p:extLst>
              <p:ext uri="{D42A27DB-BD31-4B8C-83A1-F6EECF244321}">
                <p14:modId xmlns:p14="http://schemas.microsoft.com/office/powerpoint/2010/main" val="2569561848"/>
              </p:ext>
            </p:extLst>
          </p:nvPr>
        </p:nvGraphicFramePr>
        <p:xfrm>
          <a:off x="528529" y="1853993"/>
          <a:ext cx="11314009" cy="4031211"/>
        </p:xfrm>
        <a:graphic>
          <a:graphicData uri="http://schemas.openxmlformats.org/drawingml/2006/table">
            <a:tbl>
              <a:tblPr firstRow="1" bandRow="1">
                <a:tableStyleId>{5C22544A-7EE6-4342-B048-85BDC9FD1C3A}</a:tableStyleId>
              </a:tblPr>
              <a:tblGrid>
                <a:gridCol w="7907904">
                  <a:extLst>
                    <a:ext uri="{9D8B030D-6E8A-4147-A177-3AD203B41FA5}">
                      <a16:colId xmlns:a16="http://schemas.microsoft.com/office/drawing/2014/main" val="3472431058"/>
                    </a:ext>
                  </a:extLst>
                </a:gridCol>
                <a:gridCol w="3406105">
                  <a:extLst>
                    <a:ext uri="{9D8B030D-6E8A-4147-A177-3AD203B41FA5}">
                      <a16:colId xmlns:a16="http://schemas.microsoft.com/office/drawing/2014/main" val="3071042364"/>
                    </a:ext>
                  </a:extLst>
                </a:gridCol>
              </a:tblGrid>
              <a:tr h="714797">
                <a:tc>
                  <a:txBody>
                    <a:bodyPr/>
                    <a:lstStyle/>
                    <a:p>
                      <a:pPr algn="r" rtl="1"/>
                      <a:r>
                        <a:rPr lang="ar-KW" sz="2000" dirty="0">
                          <a:cs typeface="mohammad bold art 1" pitchFamily="2" charset="-78"/>
                        </a:rPr>
                        <a:t>الشرح</a:t>
                      </a:r>
                      <a:endParaRPr lang="en-US" sz="2000" dirty="0">
                        <a:cs typeface="mohammad bold art 1" pitchFamily="2" charset="-78"/>
                      </a:endParaRPr>
                    </a:p>
                  </a:txBody>
                  <a:tcPr/>
                </a:tc>
                <a:tc>
                  <a:txBody>
                    <a:bodyPr/>
                    <a:lstStyle/>
                    <a:p>
                      <a:pPr algn="r" rtl="1"/>
                      <a:r>
                        <a:rPr lang="ar-KW" sz="2000" dirty="0">
                          <a:cs typeface="mohammad bold art 1" pitchFamily="2" charset="-78"/>
                        </a:rPr>
                        <a:t>المعلومة</a:t>
                      </a:r>
                      <a:endParaRPr lang="en-US" sz="2000" dirty="0">
                        <a:cs typeface="mohammad bold art 1" pitchFamily="2" charset="-78"/>
                      </a:endParaRPr>
                    </a:p>
                  </a:txBody>
                  <a:tcPr/>
                </a:tc>
                <a:extLst>
                  <a:ext uri="{0D108BD9-81ED-4DB2-BD59-A6C34878D82A}">
                    <a16:rowId xmlns:a16="http://schemas.microsoft.com/office/drawing/2014/main" val="3353697708"/>
                  </a:ext>
                </a:extLst>
              </a:tr>
              <a:tr h="675066">
                <a:tc>
                  <a:txBody>
                    <a:bodyPr/>
                    <a:lstStyle/>
                    <a:p>
                      <a:pPr algn="r" rtl="1"/>
                      <a:r>
                        <a:rPr lang="ar-KW" sz="2000" dirty="0">
                          <a:cs typeface="mohammad bold art 1" pitchFamily="2" charset="-78"/>
                        </a:rPr>
                        <a:t>لا يوجد</a:t>
                      </a:r>
                      <a:endParaRPr lang="en-US" sz="2000" dirty="0">
                        <a:cs typeface="mohammad bold art 1" pitchFamily="2" charset="-78"/>
                      </a:endParaRPr>
                    </a:p>
                  </a:txBody>
                  <a:tcPr/>
                </a:tc>
                <a:tc>
                  <a:txBody>
                    <a:bodyPr/>
                    <a:lstStyle/>
                    <a:p>
                      <a:pPr algn="r" rtl="1"/>
                      <a:r>
                        <a:rPr lang="ar-KW" sz="2000" dirty="0">
                          <a:cs typeface="mohammad bold art 1" pitchFamily="2" charset="-78"/>
                        </a:rPr>
                        <a:t>رسوم إدراج حقوق الأولوية</a:t>
                      </a:r>
                      <a:r>
                        <a:rPr lang="en-US" sz="2000" dirty="0">
                          <a:cs typeface="mohammad bold art 1" pitchFamily="2" charset="-78"/>
                        </a:rPr>
                        <a:t>:</a:t>
                      </a:r>
                    </a:p>
                  </a:txBody>
                  <a:tcPr/>
                </a:tc>
                <a:extLst>
                  <a:ext uri="{0D108BD9-81ED-4DB2-BD59-A6C34878D82A}">
                    <a16:rowId xmlns:a16="http://schemas.microsoft.com/office/drawing/2014/main" val="3248814760"/>
                  </a:ext>
                </a:extLst>
              </a:tr>
              <a:tr h="831482">
                <a:tc>
                  <a:txBody>
                    <a:bodyPr/>
                    <a:lstStyle/>
                    <a:p>
                      <a:pPr algn="r" rtl="1"/>
                      <a:r>
                        <a:rPr lang="ar-KW" sz="2000" dirty="0">
                          <a:cs typeface="mohammad bold art 1" pitchFamily="2" charset="-78"/>
                        </a:rPr>
                        <a:t>اعتبارا من تاريخ بدء الاكتتاب في هذه الحقوق، وذلك وفقا للجدول الزمني المعلن من قبل الشركة.</a:t>
                      </a:r>
                      <a:endParaRPr lang="en-US" sz="2000" dirty="0">
                        <a:cs typeface="mohammad bold art 1" pitchFamily="2" charset="-78"/>
                      </a:endParaRPr>
                    </a:p>
                  </a:txBody>
                  <a:tcPr/>
                </a:tc>
                <a:tc>
                  <a:txBody>
                    <a:bodyPr/>
                    <a:lstStyle/>
                    <a:p>
                      <a:pPr algn="r" rtl="1"/>
                      <a:r>
                        <a:rPr lang="ar-KW" sz="2000" dirty="0">
                          <a:cs typeface="mohammad bold art 1" pitchFamily="2" charset="-78"/>
                        </a:rPr>
                        <a:t>بدء إدراج حقوق الأولوية</a:t>
                      </a:r>
                      <a:r>
                        <a:rPr lang="en-US" sz="2000" dirty="0">
                          <a:cs typeface="mohammad bold art 1" pitchFamily="2" charset="-78"/>
                        </a:rPr>
                        <a:t>:</a:t>
                      </a:r>
                    </a:p>
                  </a:txBody>
                  <a:tcPr/>
                </a:tc>
                <a:extLst>
                  <a:ext uri="{0D108BD9-81ED-4DB2-BD59-A6C34878D82A}">
                    <a16:rowId xmlns:a16="http://schemas.microsoft.com/office/drawing/2014/main" val="3503022979"/>
                  </a:ext>
                </a:extLst>
              </a:tr>
              <a:tr h="794250">
                <a:tc>
                  <a:txBody>
                    <a:bodyPr/>
                    <a:lstStyle/>
                    <a:p>
                      <a:pPr algn="r" rtl="1"/>
                      <a:r>
                        <a:rPr lang="ar-KW" sz="2000" dirty="0">
                          <a:cs typeface="mohammad bold art 1" pitchFamily="2" charset="-78"/>
                        </a:rPr>
                        <a:t>قبل خمسة أيام عمل من تاريخ انتهاء فترة الاكتتاب في هذه الحقوق</a:t>
                      </a:r>
                      <a:endParaRPr lang="en-US" sz="2000" dirty="0">
                        <a:cs typeface="mohammad bold art 1" pitchFamily="2" charset="-78"/>
                      </a:endParaRPr>
                    </a:p>
                  </a:txBody>
                  <a:tcPr/>
                </a:tc>
                <a:tc>
                  <a:txBody>
                    <a:bodyPr/>
                    <a:lstStyle/>
                    <a:p>
                      <a:pPr algn="r" rtl="1"/>
                      <a:r>
                        <a:rPr lang="ar-KW" sz="2000" dirty="0">
                          <a:cs typeface="mohammad bold art 1" pitchFamily="2" charset="-78"/>
                        </a:rPr>
                        <a:t>وقف تداول حقوق الأولوية</a:t>
                      </a:r>
                      <a:r>
                        <a:rPr lang="en-US" sz="2000" dirty="0">
                          <a:cs typeface="mohammad bold art 1" pitchFamily="2" charset="-78"/>
                        </a:rPr>
                        <a:t>:</a:t>
                      </a:r>
                    </a:p>
                  </a:txBody>
                  <a:tcPr/>
                </a:tc>
                <a:extLst>
                  <a:ext uri="{0D108BD9-81ED-4DB2-BD59-A6C34878D82A}">
                    <a16:rowId xmlns:a16="http://schemas.microsoft.com/office/drawing/2014/main" val="2848696898"/>
                  </a:ext>
                </a:extLst>
              </a:tr>
              <a:tr h="1015616">
                <a:tc>
                  <a:txBody>
                    <a:bodyPr/>
                    <a:lstStyle/>
                    <a:p>
                      <a:pPr algn="r" rtl="1"/>
                      <a:r>
                        <a:rPr lang="ar-KW" sz="2000" dirty="0">
                          <a:cs typeface="mohammad bold art 1" pitchFamily="2" charset="-78"/>
                        </a:rPr>
                        <a:t>بمجرد افصاح الشركة المدرجة عن نتائج الاكتتاب في زيادة رأس المال</a:t>
                      </a:r>
                      <a:endParaRPr lang="en-US" sz="2000" dirty="0">
                        <a:cs typeface="mohammad bold art 1" pitchFamily="2" charset="-78"/>
                      </a:endParaRPr>
                    </a:p>
                  </a:txBody>
                  <a:tcPr/>
                </a:tc>
                <a:tc>
                  <a:txBody>
                    <a:bodyPr/>
                    <a:lstStyle/>
                    <a:p>
                      <a:pPr algn="r" rtl="1"/>
                      <a:r>
                        <a:rPr lang="ar-KW" sz="2000" dirty="0">
                          <a:cs typeface="mohammad bold art 1" pitchFamily="2" charset="-78"/>
                        </a:rPr>
                        <a:t>إلغاء إدراج حقوق الأولوية</a:t>
                      </a:r>
                      <a:r>
                        <a:rPr lang="en-US" sz="2000" dirty="0">
                          <a:cs typeface="mohammad bold art 1" pitchFamily="2" charset="-78"/>
                        </a:rPr>
                        <a:t>:</a:t>
                      </a:r>
                    </a:p>
                  </a:txBody>
                  <a:tcPr/>
                </a:tc>
                <a:extLst>
                  <a:ext uri="{0D108BD9-81ED-4DB2-BD59-A6C34878D82A}">
                    <a16:rowId xmlns:a16="http://schemas.microsoft.com/office/drawing/2014/main" val="1572983431"/>
                  </a:ext>
                </a:extLst>
              </a:tr>
            </a:tbl>
          </a:graphicData>
        </a:graphic>
      </p:graphicFrame>
      <p:sp>
        <p:nvSpPr>
          <p:cNvPr id="6" name="Rectangle 5">
            <a:extLst>
              <a:ext uri="{FF2B5EF4-FFF2-40B4-BE49-F238E27FC236}">
                <a16:creationId xmlns:a16="http://schemas.microsoft.com/office/drawing/2014/main" id="{A8E65C98-DF7F-42B9-ADDA-AB31F839F4DC}"/>
              </a:ext>
            </a:extLst>
          </p:cNvPr>
          <p:cNvSpPr/>
          <p:nvPr/>
        </p:nvSpPr>
        <p:spPr>
          <a:xfrm>
            <a:off x="4368881" y="197373"/>
            <a:ext cx="3443571" cy="584775"/>
          </a:xfrm>
          <a:prstGeom prst="rect">
            <a:avLst/>
          </a:prstGeom>
        </p:spPr>
        <p:txBody>
          <a:bodyPr wrap="none">
            <a:spAutoFit/>
          </a:bodyPr>
          <a:lstStyle/>
          <a:p>
            <a:pPr lvl="0" rtl="1" fontAlgn="base">
              <a:spcBef>
                <a:spcPct val="0"/>
              </a:spcBef>
              <a:spcAft>
                <a:spcPts val="600"/>
              </a:spcAft>
            </a:pPr>
            <a:r>
              <a:rPr lang="ar-KW" sz="3200" b="1" dirty="0">
                <a:solidFill>
                  <a:schemeClr val="accent1">
                    <a:lumMod val="50000"/>
                  </a:schemeClr>
                </a:solidFill>
                <a:latin typeface="Calibri" pitchFamily="34" charset="0"/>
                <a:cs typeface="mohammad bold art 1" pitchFamily="2" charset="-78"/>
              </a:rPr>
              <a:t>تداول حقوق الأولوية</a:t>
            </a:r>
          </a:p>
        </p:txBody>
      </p:sp>
      <p:sp>
        <p:nvSpPr>
          <p:cNvPr id="7" name="ColumnHeader">
            <a:extLst>
              <a:ext uri="{FF2B5EF4-FFF2-40B4-BE49-F238E27FC236}">
                <a16:creationId xmlns:a16="http://schemas.microsoft.com/office/drawing/2014/main" id="{ABE4F6E6-9D46-42C2-AE22-9922706CBFD5}"/>
              </a:ext>
            </a:extLst>
          </p:cNvPr>
          <p:cNvSpPr>
            <a:spLocks noChangeArrowheads="1"/>
          </p:cNvSpPr>
          <p:nvPr/>
        </p:nvSpPr>
        <p:spPr bwMode="gray">
          <a:xfrm>
            <a:off x="528530" y="1361550"/>
            <a:ext cx="11314008" cy="492443"/>
          </a:xfrm>
          <a:prstGeom prst="rect">
            <a:avLst/>
          </a:prstGeom>
          <a:solidFill>
            <a:srgbClr val="114C76"/>
          </a:solidFill>
          <a:ln w="9525" algn="ctr">
            <a:noFill/>
            <a:miter lim="800000"/>
            <a:headEnd type="none" w="lg" len="lg"/>
            <a:tailEnd type="none" w="lg" len="lg"/>
          </a:ln>
          <a:effectLst/>
        </p:spPr>
        <p:txBody>
          <a:bodyPr wrap="square" tIns="91440" bIns="91440" anchor="b">
            <a:spAutoFit/>
          </a:bodyPr>
          <a:lstStyle/>
          <a:p>
            <a:pPr lvl="0" algn="ctr">
              <a:buClr>
                <a:srgbClr val="808080"/>
              </a:buClr>
              <a:defRPr/>
            </a:pPr>
            <a:r>
              <a:rPr lang="ar-KW" sz="2000" b="1" dirty="0">
                <a:solidFill>
                  <a:srgbClr val="FFFFFF"/>
                </a:solidFill>
                <a:latin typeface="Calibri Light" panose="020F0302020204030204"/>
                <a:cs typeface="mohammad bold art 1" pitchFamily="2" charset="-78"/>
              </a:rPr>
              <a:t>معلومات إضافية خاصة بالإدراج</a:t>
            </a:r>
          </a:p>
        </p:txBody>
      </p:sp>
    </p:spTree>
    <p:extLst>
      <p:ext uri="{BB962C8B-B14F-4D97-AF65-F5344CB8AC3E}">
        <p14:creationId xmlns:p14="http://schemas.microsoft.com/office/powerpoint/2010/main" val="297570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3" name="Table 2">
            <a:extLst>
              <a:ext uri="{FF2B5EF4-FFF2-40B4-BE49-F238E27FC236}">
                <a16:creationId xmlns:a16="http://schemas.microsoft.com/office/drawing/2014/main" id="{6D236BF2-3160-4E07-B178-581C8BA1E889}"/>
              </a:ext>
            </a:extLst>
          </p:cNvPr>
          <p:cNvGraphicFramePr>
            <a:graphicFrameLocks noGrp="1"/>
          </p:cNvGraphicFramePr>
          <p:nvPr>
            <p:extLst>
              <p:ext uri="{D42A27DB-BD31-4B8C-83A1-F6EECF244321}">
                <p14:modId xmlns:p14="http://schemas.microsoft.com/office/powerpoint/2010/main" val="583018605"/>
              </p:ext>
            </p:extLst>
          </p:nvPr>
        </p:nvGraphicFramePr>
        <p:xfrm>
          <a:off x="528530" y="1853993"/>
          <a:ext cx="11314008" cy="3777791"/>
        </p:xfrm>
        <a:graphic>
          <a:graphicData uri="http://schemas.openxmlformats.org/drawingml/2006/table">
            <a:tbl>
              <a:tblPr firstRow="1" bandRow="1">
                <a:tableStyleId>{5C22544A-7EE6-4342-B048-85BDC9FD1C3A}</a:tableStyleId>
              </a:tblPr>
              <a:tblGrid>
                <a:gridCol w="7907904">
                  <a:extLst>
                    <a:ext uri="{9D8B030D-6E8A-4147-A177-3AD203B41FA5}">
                      <a16:colId xmlns:a16="http://schemas.microsoft.com/office/drawing/2014/main" val="3472431058"/>
                    </a:ext>
                  </a:extLst>
                </a:gridCol>
                <a:gridCol w="3406104">
                  <a:extLst>
                    <a:ext uri="{9D8B030D-6E8A-4147-A177-3AD203B41FA5}">
                      <a16:colId xmlns:a16="http://schemas.microsoft.com/office/drawing/2014/main" val="3071042364"/>
                    </a:ext>
                  </a:extLst>
                </a:gridCol>
              </a:tblGrid>
              <a:tr h="442444">
                <a:tc>
                  <a:txBody>
                    <a:bodyPr/>
                    <a:lstStyle/>
                    <a:p>
                      <a:pPr algn="r" rtl="1"/>
                      <a:r>
                        <a:rPr lang="ar-KW" sz="2000" dirty="0">
                          <a:cs typeface="mohammad bold art 1" pitchFamily="2" charset="-78"/>
                        </a:rPr>
                        <a:t>الشرح</a:t>
                      </a:r>
                      <a:endParaRPr lang="en-US" sz="2000" dirty="0">
                        <a:cs typeface="mohammad bold art 1" pitchFamily="2" charset="-78"/>
                      </a:endParaRPr>
                    </a:p>
                  </a:txBody>
                  <a:tcPr/>
                </a:tc>
                <a:tc>
                  <a:txBody>
                    <a:bodyPr/>
                    <a:lstStyle/>
                    <a:p>
                      <a:pPr algn="r" rtl="1"/>
                      <a:r>
                        <a:rPr lang="ar-KW" sz="2000" dirty="0">
                          <a:cs typeface="mohammad bold art 1" pitchFamily="2" charset="-78"/>
                        </a:rPr>
                        <a:t>المعلومة</a:t>
                      </a:r>
                      <a:endParaRPr lang="en-US" sz="2000" dirty="0">
                        <a:cs typeface="mohammad bold art 1" pitchFamily="2" charset="-78"/>
                      </a:endParaRPr>
                    </a:p>
                  </a:txBody>
                  <a:tcPr/>
                </a:tc>
                <a:extLst>
                  <a:ext uri="{0D108BD9-81ED-4DB2-BD59-A6C34878D82A}">
                    <a16:rowId xmlns:a16="http://schemas.microsoft.com/office/drawing/2014/main" val="3353697708"/>
                  </a:ext>
                </a:extLst>
              </a:tr>
              <a:tr h="442444">
                <a:tc>
                  <a:txBody>
                    <a:bodyPr/>
                    <a:lstStyle/>
                    <a:p>
                      <a:pPr algn="r" rtl="1"/>
                      <a:r>
                        <a:rPr lang="ar-KW" sz="2000" dirty="0">
                          <a:cs typeface="mohammad bold art 1" pitchFamily="2" charset="-78"/>
                        </a:rPr>
                        <a:t>ساعات التداول للسوق الرسمي</a:t>
                      </a:r>
                      <a:endParaRPr lang="en-US" sz="2000" dirty="0">
                        <a:cs typeface="mohammad bold art 1" pitchFamily="2" charset="-78"/>
                      </a:endParaRPr>
                    </a:p>
                  </a:txBody>
                  <a:tcPr/>
                </a:tc>
                <a:tc>
                  <a:txBody>
                    <a:bodyPr/>
                    <a:lstStyle/>
                    <a:p>
                      <a:pPr algn="r" rtl="1"/>
                      <a:r>
                        <a:rPr lang="ar-KW" sz="2000" dirty="0">
                          <a:cs typeface="mohammad bold art 1" pitchFamily="2" charset="-78"/>
                        </a:rPr>
                        <a:t>ساعات التداول</a:t>
                      </a:r>
                      <a:r>
                        <a:rPr lang="en-US" sz="2000" dirty="0">
                          <a:cs typeface="mohammad bold art 1" pitchFamily="2" charset="-78"/>
                        </a:rPr>
                        <a:t>:</a:t>
                      </a:r>
                    </a:p>
                  </a:txBody>
                  <a:tcPr/>
                </a:tc>
                <a:extLst>
                  <a:ext uri="{0D108BD9-81ED-4DB2-BD59-A6C34878D82A}">
                    <a16:rowId xmlns:a16="http://schemas.microsoft.com/office/drawing/2014/main" val="3165687623"/>
                  </a:ext>
                </a:extLst>
              </a:tr>
              <a:tr h="442444">
                <a:tc>
                  <a:txBody>
                    <a:bodyPr/>
                    <a:lstStyle/>
                    <a:p>
                      <a:pPr algn="r" rtl="1"/>
                      <a:r>
                        <a:rPr lang="ar-KW" sz="2000" dirty="0">
                          <a:cs typeface="mohammad bold art 1" pitchFamily="2" charset="-78"/>
                        </a:rPr>
                        <a:t>وحدات التغيير السعري للسوق الرسمي</a:t>
                      </a:r>
                      <a:endParaRPr lang="en-US" sz="2000" dirty="0">
                        <a:cs typeface="mohammad bold art 1" pitchFamily="2" charset="-78"/>
                      </a:endParaRPr>
                    </a:p>
                  </a:txBody>
                  <a:tcPr/>
                </a:tc>
                <a:tc>
                  <a:txBody>
                    <a:bodyPr/>
                    <a:lstStyle/>
                    <a:p>
                      <a:pPr algn="r" rtl="1"/>
                      <a:r>
                        <a:rPr lang="ar-KW" sz="2000" dirty="0">
                          <a:cs typeface="mohammad bold art 1" pitchFamily="2" charset="-78"/>
                        </a:rPr>
                        <a:t>وحدات التغيير السعري</a:t>
                      </a:r>
                      <a:r>
                        <a:rPr lang="en-US" sz="2000" dirty="0">
                          <a:cs typeface="mohammad bold art 1" pitchFamily="2" charset="-78"/>
                        </a:rPr>
                        <a:t>:</a:t>
                      </a:r>
                    </a:p>
                  </a:txBody>
                  <a:tcPr/>
                </a:tc>
                <a:extLst>
                  <a:ext uri="{0D108BD9-81ED-4DB2-BD59-A6C34878D82A}">
                    <a16:rowId xmlns:a16="http://schemas.microsoft.com/office/drawing/2014/main" val="3645332228"/>
                  </a:ext>
                </a:extLst>
              </a:tr>
              <a:tr h="442444">
                <a:tc>
                  <a:txBody>
                    <a:bodyPr/>
                    <a:lstStyle/>
                    <a:p>
                      <a:pPr algn="r" rtl="1"/>
                      <a:r>
                        <a:rPr lang="ar-KW" sz="2000" dirty="0">
                          <a:cs typeface="mohammad bold art 1" pitchFamily="2" charset="-78"/>
                        </a:rPr>
                        <a:t>لن يتم تطبيق حدود سعرية</a:t>
                      </a:r>
                      <a:endParaRPr lang="en-US" sz="2000" dirty="0">
                        <a:cs typeface="mohammad bold art 1" pitchFamily="2" charset="-78"/>
                      </a:endParaRPr>
                    </a:p>
                  </a:txBody>
                  <a:tcPr/>
                </a:tc>
                <a:tc>
                  <a:txBody>
                    <a:bodyPr/>
                    <a:lstStyle/>
                    <a:p>
                      <a:pPr algn="r" rtl="1"/>
                      <a:r>
                        <a:rPr lang="ar-KW" sz="2000" dirty="0">
                          <a:cs typeface="mohammad bold art 1" pitchFamily="2" charset="-78"/>
                        </a:rPr>
                        <a:t>الحدود السعرية</a:t>
                      </a:r>
                      <a:r>
                        <a:rPr lang="en-US" sz="2000" dirty="0">
                          <a:cs typeface="mohammad bold art 1" pitchFamily="2" charset="-78"/>
                        </a:rPr>
                        <a:t>:</a:t>
                      </a:r>
                    </a:p>
                  </a:txBody>
                  <a:tcPr/>
                </a:tc>
                <a:extLst>
                  <a:ext uri="{0D108BD9-81ED-4DB2-BD59-A6C34878D82A}">
                    <a16:rowId xmlns:a16="http://schemas.microsoft.com/office/drawing/2014/main" val="1878257617"/>
                  </a:ext>
                </a:extLst>
              </a:tr>
              <a:tr h="442444">
                <a:tc>
                  <a:txBody>
                    <a:bodyPr/>
                    <a:lstStyle/>
                    <a:p>
                      <a:pPr algn="r" rtl="1"/>
                      <a:r>
                        <a:rPr lang="ar-KW" sz="2000" dirty="0">
                          <a:cs typeface="mohammad bold art 1" pitchFamily="2" charset="-78"/>
                        </a:rPr>
                        <a:t>لن يتم تطبيق فاصل التداول</a:t>
                      </a:r>
                      <a:endParaRPr lang="en-US" sz="2000" dirty="0">
                        <a:cs typeface="mohammad bold art 1" pitchFamily="2" charset="-78"/>
                      </a:endParaRPr>
                    </a:p>
                  </a:txBody>
                  <a:tcPr/>
                </a:tc>
                <a:tc>
                  <a:txBody>
                    <a:bodyPr/>
                    <a:lstStyle/>
                    <a:p>
                      <a:pPr algn="r" rtl="1"/>
                      <a:r>
                        <a:rPr lang="ar-KW" sz="2000" dirty="0">
                          <a:cs typeface="mohammad bold art 1" pitchFamily="2" charset="-78"/>
                        </a:rPr>
                        <a:t>فاصل التداول</a:t>
                      </a:r>
                      <a:r>
                        <a:rPr lang="en-US" sz="2000" dirty="0">
                          <a:cs typeface="mohammad bold art 1" pitchFamily="2" charset="-78"/>
                        </a:rPr>
                        <a:t>:</a:t>
                      </a:r>
                    </a:p>
                  </a:txBody>
                  <a:tcPr/>
                </a:tc>
                <a:extLst>
                  <a:ext uri="{0D108BD9-81ED-4DB2-BD59-A6C34878D82A}">
                    <a16:rowId xmlns:a16="http://schemas.microsoft.com/office/drawing/2014/main" val="3340398644"/>
                  </a:ext>
                </a:extLst>
              </a:tr>
              <a:tr h="1123127">
                <a:tc>
                  <a:txBody>
                    <a:bodyPr/>
                    <a:lstStyle/>
                    <a:p>
                      <a:pPr algn="r" rtl="1"/>
                      <a:r>
                        <a:rPr lang="ar-KW" sz="2000" dirty="0">
                          <a:cs typeface="mohammad bold art 1" pitchFamily="2" charset="-78"/>
                        </a:rPr>
                        <a:t>يحدد السعر المرجعي في أول يوم تداول لحقوق الأولوية وفق المعادلة التالية:</a:t>
                      </a:r>
                    </a:p>
                    <a:p>
                      <a:pPr algn="r" rtl="1"/>
                      <a:r>
                        <a:rPr lang="ar-KW" sz="2000" dirty="0">
                          <a:cs typeface="mohammad bold art 1" pitchFamily="2" charset="-78"/>
                        </a:rPr>
                        <a:t>(سعر إقفال السهم المقررة عليه حقوق الأولوية في اليوم السابق لبدء تداول تلك الحقوق – سعر الاكتتاب (القيمة الإسمية + علاوة الإصدار))</a:t>
                      </a:r>
                      <a:endParaRPr lang="en-US" sz="2000" dirty="0">
                        <a:cs typeface="mohammad bold art 1" pitchFamily="2" charset="-78"/>
                      </a:endParaRPr>
                    </a:p>
                  </a:txBody>
                  <a:tcPr/>
                </a:tc>
                <a:tc>
                  <a:txBody>
                    <a:bodyPr/>
                    <a:lstStyle/>
                    <a:p>
                      <a:pPr algn="r" rtl="1"/>
                      <a:r>
                        <a:rPr lang="ar-KW" sz="2000" dirty="0">
                          <a:cs typeface="mohammad bold art 1" pitchFamily="2" charset="-78"/>
                        </a:rPr>
                        <a:t>احتساب السعر المرجعي (أول يوم تداول)</a:t>
                      </a:r>
                      <a:r>
                        <a:rPr lang="en-US" sz="2000" dirty="0">
                          <a:cs typeface="mohammad bold art 1" pitchFamily="2" charset="-78"/>
                        </a:rPr>
                        <a:t>:</a:t>
                      </a:r>
                    </a:p>
                  </a:txBody>
                  <a:tcPr/>
                </a:tc>
                <a:extLst>
                  <a:ext uri="{0D108BD9-81ED-4DB2-BD59-A6C34878D82A}">
                    <a16:rowId xmlns:a16="http://schemas.microsoft.com/office/drawing/2014/main" val="1924829924"/>
                  </a:ext>
                </a:extLst>
              </a:tr>
              <a:tr h="442444">
                <a:tc>
                  <a:txBody>
                    <a:bodyPr/>
                    <a:lstStyle/>
                    <a:p>
                      <a:pPr algn="r" rtl="1"/>
                      <a:r>
                        <a:rPr lang="ar-KW" sz="2000" dirty="0">
                          <a:cs typeface="mohammad bold art 1" pitchFamily="2" charset="-78"/>
                        </a:rPr>
                        <a:t>يطبق عليها رسوم التداول المقررة للسوق المدرجة فيه الشركة</a:t>
                      </a:r>
                      <a:endParaRPr lang="en-US" sz="2000" dirty="0">
                        <a:cs typeface="mohammad bold art 1" pitchFamily="2" charset="-78"/>
                      </a:endParaRPr>
                    </a:p>
                  </a:txBody>
                  <a:tcPr/>
                </a:tc>
                <a:tc>
                  <a:txBody>
                    <a:bodyPr/>
                    <a:lstStyle/>
                    <a:p>
                      <a:pPr algn="r" rtl="1"/>
                      <a:r>
                        <a:rPr lang="ar-KW" sz="2000" dirty="0">
                          <a:cs typeface="mohammad bold art 1" pitchFamily="2" charset="-78"/>
                        </a:rPr>
                        <a:t>رسوم التداول:</a:t>
                      </a:r>
                      <a:endParaRPr lang="en-US" sz="2000" dirty="0">
                        <a:cs typeface="mohammad bold art 1" pitchFamily="2" charset="-78"/>
                      </a:endParaRPr>
                    </a:p>
                  </a:txBody>
                  <a:tcPr/>
                </a:tc>
                <a:extLst>
                  <a:ext uri="{0D108BD9-81ED-4DB2-BD59-A6C34878D82A}">
                    <a16:rowId xmlns:a16="http://schemas.microsoft.com/office/drawing/2014/main" val="1636261176"/>
                  </a:ext>
                </a:extLst>
              </a:tr>
            </a:tbl>
          </a:graphicData>
        </a:graphic>
      </p:graphicFrame>
      <p:sp>
        <p:nvSpPr>
          <p:cNvPr id="5" name="Rectangle 4">
            <a:extLst>
              <a:ext uri="{FF2B5EF4-FFF2-40B4-BE49-F238E27FC236}">
                <a16:creationId xmlns:a16="http://schemas.microsoft.com/office/drawing/2014/main" id="{B63529CD-773E-48C4-BD78-5DECCCB9E254}"/>
              </a:ext>
            </a:extLst>
          </p:cNvPr>
          <p:cNvSpPr/>
          <p:nvPr/>
        </p:nvSpPr>
        <p:spPr>
          <a:xfrm>
            <a:off x="4368881" y="197373"/>
            <a:ext cx="3443571" cy="584775"/>
          </a:xfrm>
          <a:prstGeom prst="rect">
            <a:avLst/>
          </a:prstGeom>
        </p:spPr>
        <p:txBody>
          <a:bodyPr wrap="none">
            <a:spAutoFit/>
          </a:bodyPr>
          <a:lstStyle/>
          <a:p>
            <a:pPr lvl="0" rtl="1" fontAlgn="base">
              <a:spcBef>
                <a:spcPct val="0"/>
              </a:spcBef>
              <a:spcAft>
                <a:spcPts val="600"/>
              </a:spcAft>
            </a:pPr>
            <a:r>
              <a:rPr lang="ar-KW" sz="3200" b="1" dirty="0">
                <a:solidFill>
                  <a:schemeClr val="accent1">
                    <a:lumMod val="50000"/>
                  </a:schemeClr>
                </a:solidFill>
                <a:latin typeface="Calibri" pitchFamily="34" charset="0"/>
                <a:cs typeface="mohammad bold art 1" pitchFamily="2" charset="-78"/>
              </a:rPr>
              <a:t>تداول حقوق الأولوية</a:t>
            </a:r>
          </a:p>
        </p:txBody>
      </p:sp>
      <p:sp>
        <p:nvSpPr>
          <p:cNvPr id="6" name="ColumnHeader">
            <a:extLst>
              <a:ext uri="{FF2B5EF4-FFF2-40B4-BE49-F238E27FC236}">
                <a16:creationId xmlns:a16="http://schemas.microsoft.com/office/drawing/2014/main" id="{7546E4E1-DEC2-4A0D-9D69-B379FACFB80F}"/>
              </a:ext>
            </a:extLst>
          </p:cNvPr>
          <p:cNvSpPr>
            <a:spLocks noChangeArrowheads="1"/>
          </p:cNvSpPr>
          <p:nvPr/>
        </p:nvSpPr>
        <p:spPr bwMode="gray">
          <a:xfrm>
            <a:off x="528530" y="1361550"/>
            <a:ext cx="11314008" cy="492443"/>
          </a:xfrm>
          <a:prstGeom prst="rect">
            <a:avLst/>
          </a:prstGeom>
          <a:solidFill>
            <a:srgbClr val="114C76"/>
          </a:solidFill>
          <a:ln w="9525" algn="ctr">
            <a:noFill/>
            <a:miter lim="800000"/>
            <a:headEnd type="none" w="lg" len="lg"/>
            <a:tailEnd type="none" w="lg" len="lg"/>
          </a:ln>
          <a:effectLst/>
        </p:spPr>
        <p:txBody>
          <a:bodyPr wrap="square" tIns="91440" bIns="91440" anchor="b">
            <a:spAutoFit/>
          </a:bodyPr>
          <a:lstStyle/>
          <a:p>
            <a:pPr lvl="0" algn="ctr">
              <a:buClr>
                <a:srgbClr val="808080"/>
              </a:buClr>
              <a:defRPr/>
            </a:pPr>
            <a:r>
              <a:rPr lang="ar-KW" sz="2000" b="1" dirty="0">
                <a:solidFill>
                  <a:srgbClr val="FFFFFF"/>
                </a:solidFill>
                <a:latin typeface="Calibri Light" panose="020F0302020204030204"/>
                <a:cs typeface="mohammad bold art 1" pitchFamily="2" charset="-78"/>
              </a:rPr>
              <a:t>معلومات إضافية خاصة بالتداول</a:t>
            </a:r>
          </a:p>
        </p:txBody>
      </p:sp>
    </p:spTree>
    <p:extLst>
      <p:ext uri="{BB962C8B-B14F-4D97-AF65-F5344CB8AC3E}">
        <p14:creationId xmlns:p14="http://schemas.microsoft.com/office/powerpoint/2010/main" val="312666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3" name="Table 2">
            <a:extLst>
              <a:ext uri="{FF2B5EF4-FFF2-40B4-BE49-F238E27FC236}">
                <a16:creationId xmlns:a16="http://schemas.microsoft.com/office/drawing/2014/main" id="{6D236BF2-3160-4E07-B178-581C8BA1E889}"/>
              </a:ext>
            </a:extLst>
          </p:cNvPr>
          <p:cNvGraphicFramePr>
            <a:graphicFrameLocks noGrp="1"/>
          </p:cNvGraphicFramePr>
          <p:nvPr>
            <p:extLst>
              <p:ext uri="{D42A27DB-BD31-4B8C-83A1-F6EECF244321}">
                <p14:modId xmlns:p14="http://schemas.microsoft.com/office/powerpoint/2010/main" val="1894235333"/>
              </p:ext>
            </p:extLst>
          </p:nvPr>
        </p:nvGraphicFramePr>
        <p:xfrm>
          <a:off x="528530" y="1853993"/>
          <a:ext cx="11314008" cy="2433836"/>
        </p:xfrm>
        <a:graphic>
          <a:graphicData uri="http://schemas.openxmlformats.org/drawingml/2006/table">
            <a:tbl>
              <a:tblPr firstRow="1" bandRow="1">
                <a:tableStyleId>{5C22544A-7EE6-4342-B048-85BDC9FD1C3A}</a:tableStyleId>
              </a:tblPr>
              <a:tblGrid>
                <a:gridCol w="7907904">
                  <a:extLst>
                    <a:ext uri="{9D8B030D-6E8A-4147-A177-3AD203B41FA5}">
                      <a16:colId xmlns:a16="http://schemas.microsoft.com/office/drawing/2014/main" val="3472431058"/>
                    </a:ext>
                  </a:extLst>
                </a:gridCol>
                <a:gridCol w="3406104">
                  <a:extLst>
                    <a:ext uri="{9D8B030D-6E8A-4147-A177-3AD203B41FA5}">
                      <a16:colId xmlns:a16="http://schemas.microsoft.com/office/drawing/2014/main" val="3071042364"/>
                    </a:ext>
                  </a:extLst>
                </a:gridCol>
              </a:tblGrid>
              <a:tr h="608459">
                <a:tc>
                  <a:txBody>
                    <a:bodyPr/>
                    <a:lstStyle/>
                    <a:p>
                      <a:pPr algn="r" rtl="1"/>
                      <a:r>
                        <a:rPr lang="ar-KW" sz="2000" dirty="0">
                          <a:cs typeface="mohammad bold art 1" pitchFamily="2" charset="-78"/>
                        </a:rPr>
                        <a:t>الشرح</a:t>
                      </a:r>
                      <a:endParaRPr lang="en-US" sz="2000" dirty="0">
                        <a:cs typeface="mohammad bold art 1" pitchFamily="2" charset="-78"/>
                      </a:endParaRPr>
                    </a:p>
                  </a:txBody>
                  <a:tcPr/>
                </a:tc>
                <a:tc>
                  <a:txBody>
                    <a:bodyPr/>
                    <a:lstStyle/>
                    <a:p>
                      <a:pPr algn="r" rtl="1"/>
                      <a:r>
                        <a:rPr lang="ar-KW" sz="2000" dirty="0">
                          <a:cs typeface="mohammad bold art 1" pitchFamily="2" charset="-78"/>
                        </a:rPr>
                        <a:t>المعلومة</a:t>
                      </a:r>
                      <a:endParaRPr lang="en-US" sz="2000" dirty="0">
                        <a:cs typeface="mohammad bold art 1" pitchFamily="2" charset="-78"/>
                      </a:endParaRPr>
                    </a:p>
                  </a:txBody>
                  <a:tcPr/>
                </a:tc>
                <a:extLst>
                  <a:ext uri="{0D108BD9-81ED-4DB2-BD59-A6C34878D82A}">
                    <a16:rowId xmlns:a16="http://schemas.microsoft.com/office/drawing/2014/main" val="3353697708"/>
                  </a:ext>
                </a:extLst>
              </a:tr>
              <a:tr h="608459">
                <a:tc>
                  <a:txBody>
                    <a:bodyPr/>
                    <a:lstStyle/>
                    <a:p>
                      <a:pPr algn="r" rtl="1"/>
                      <a:r>
                        <a:rPr lang="en-US" sz="2000" dirty="0">
                          <a:cs typeface="mohammad bold art 1" pitchFamily="2" charset="-78"/>
                        </a:rPr>
                        <a:t>T+3</a:t>
                      </a:r>
                    </a:p>
                  </a:txBody>
                  <a:tcPr/>
                </a:tc>
                <a:tc>
                  <a:txBody>
                    <a:bodyPr/>
                    <a:lstStyle/>
                    <a:p>
                      <a:pPr algn="r" rtl="1"/>
                      <a:r>
                        <a:rPr lang="ar-KW" sz="2000" dirty="0">
                          <a:cs typeface="mohammad bold art 1" pitchFamily="2" charset="-78"/>
                        </a:rPr>
                        <a:t>التسوية</a:t>
                      </a:r>
                      <a:r>
                        <a:rPr lang="en-US" sz="2000" dirty="0">
                          <a:cs typeface="mohammad bold art 1" pitchFamily="2" charset="-78"/>
                        </a:rPr>
                        <a:t>:</a:t>
                      </a:r>
                    </a:p>
                  </a:txBody>
                  <a:tcPr/>
                </a:tc>
                <a:extLst>
                  <a:ext uri="{0D108BD9-81ED-4DB2-BD59-A6C34878D82A}">
                    <a16:rowId xmlns:a16="http://schemas.microsoft.com/office/drawing/2014/main" val="2177702358"/>
                  </a:ext>
                </a:extLst>
              </a:tr>
              <a:tr h="608459">
                <a:tc>
                  <a:txBody>
                    <a:bodyPr/>
                    <a:lstStyle/>
                    <a:p>
                      <a:pPr algn="r" rtl="1"/>
                      <a:r>
                        <a:rPr lang="ar-KW" sz="2000" dirty="0">
                          <a:cs typeface="mohammad bold art 1" pitchFamily="2" charset="-78"/>
                        </a:rPr>
                        <a:t>غير مسموح</a:t>
                      </a:r>
                      <a:endParaRPr lang="en-US" sz="2000" dirty="0">
                        <a:cs typeface="mohammad bold art 1" pitchFamily="2" charset="-78"/>
                      </a:endParaRPr>
                    </a:p>
                  </a:txBody>
                  <a:tcPr/>
                </a:tc>
                <a:tc>
                  <a:txBody>
                    <a:bodyPr/>
                    <a:lstStyle/>
                    <a:p>
                      <a:pPr algn="r" rtl="1"/>
                      <a:r>
                        <a:rPr lang="ar-KW" sz="2000" dirty="0">
                          <a:cs typeface="mohammad bold art 1" pitchFamily="2" charset="-78"/>
                        </a:rPr>
                        <a:t>صانع السوق</a:t>
                      </a:r>
                      <a:r>
                        <a:rPr lang="en-US" sz="2000" dirty="0">
                          <a:cs typeface="mohammad bold art 1" pitchFamily="2" charset="-78"/>
                        </a:rPr>
                        <a:t>:</a:t>
                      </a:r>
                    </a:p>
                  </a:txBody>
                  <a:tcPr/>
                </a:tc>
                <a:extLst>
                  <a:ext uri="{0D108BD9-81ED-4DB2-BD59-A6C34878D82A}">
                    <a16:rowId xmlns:a16="http://schemas.microsoft.com/office/drawing/2014/main" val="298965354"/>
                  </a:ext>
                </a:extLst>
              </a:tr>
              <a:tr h="608459">
                <a:tc>
                  <a:txBody>
                    <a:bodyPr/>
                    <a:lstStyle/>
                    <a:p>
                      <a:pPr algn="r" rtl="1"/>
                      <a:r>
                        <a:rPr lang="ar-KW" sz="2000" dirty="0">
                          <a:cs typeface="mohammad bold art 1" pitchFamily="2" charset="-78"/>
                        </a:rPr>
                        <a:t>تتم معالجة إخفاقات حقوق الأولوية وفق إجراءات لوحة الشراء الإجباري</a:t>
                      </a:r>
                      <a:endParaRPr lang="en-US" sz="2000" dirty="0">
                        <a:cs typeface="mohammad bold art 1" pitchFamily="2" charset="-78"/>
                      </a:endParaRPr>
                    </a:p>
                  </a:txBody>
                  <a:tcPr/>
                </a:tc>
                <a:tc>
                  <a:txBody>
                    <a:bodyPr/>
                    <a:lstStyle/>
                    <a:p>
                      <a:pPr algn="r" rtl="1"/>
                      <a:r>
                        <a:rPr lang="ar-KW" sz="2000" dirty="0">
                          <a:cs typeface="mohammad bold art 1" pitchFamily="2" charset="-78"/>
                        </a:rPr>
                        <a:t>الشراء الإجباري</a:t>
                      </a:r>
                      <a:r>
                        <a:rPr lang="en-US" sz="2000" dirty="0">
                          <a:cs typeface="mohammad bold art 1" pitchFamily="2" charset="-78"/>
                        </a:rPr>
                        <a:t>:</a:t>
                      </a:r>
                    </a:p>
                  </a:txBody>
                  <a:tcPr/>
                </a:tc>
                <a:extLst>
                  <a:ext uri="{0D108BD9-81ED-4DB2-BD59-A6C34878D82A}">
                    <a16:rowId xmlns:a16="http://schemas.microsoft.com/office/drawing/2014/main" val="816077388"/>
                  </a:ext>
                </a:extLst>
              </a:tr>
            </a:tbl>
          </a:graphicData>
        </a:graphic>
      </p:graphicFrame>
      <p:sp>
        <p:nvSpPr>
          <p:cNvPr id="7" name="Rectangle 6">
            <a:extLst>
              <a:ext uri="{FF2B5EF4-FFF2-40B4-BE49-F238E27FC236}">
                <a16:creationId xmlns:a16="http://schemas.microsoft.com/office/drawing/2014/main" id="{B5A88FE1-31C4-4879-A718-0154DF9D2CD3}"/>
              </a:ext>
            </a:extLst>
          </p:cNvPr>
          <p:cNvSpPr/>
          <p:nvPr/>
        </p:nvSpPr>
        <p:spPr>
          <a:xfrm>
            <a:off x="4368881" y="197373"/>
            <a:ext cx="3443571" cy="584775"/>
          </a:xfrm>
          <a:prstGeom prst="rect">
            <a:avLst/>
          </a:prstGeom>
        </p:spPr>
        <p:txBody>
          <a:bodyPr wrap="none">
            <a:spAutoFit/>
          </a:bodyPr>
          <a:lstStyle/>
          <a:p>
            <a:pPr lvl="0" rtl="1" fontAlgn="base">
              <a:spcBef>
                <a:spcPct val="0"/>
              </a:spcBef>
              <a:spcAft>
                <a:spcPts val="600"/>
              </a:spcAft>
            </a:pPr>
            <a:r>
              <a:rPr lang="ar-KW" sz="3200" b="1" dirty="0">
                <a:solidFill>
                  <a:schemeClr val="accent1">
                    <a:lumMod val="50000"/>
                  </a:schemeClr>
                </a:solidFill>
                <a:latin typeface="Calibri" pitchFamily="34" charset="0"/>
                <a:cs typeface="mohammad bold art 1" pitchFamily="2" charset="-78"/>
              </a:rPr>
              <a:t>تداول حقوق الأولوية</a:t>
            </a:r>
          </a:p>
        </p:txBody>
      </p:sp>
      <p:sp>
        <p:nvSpPr>
          <p:cNvPr id="8" name="ColumnHeader">
            <a:extLst>
              <a:ext uri="{FF2B5EF4-FFF2-40B4-BE49-F238E27FC236}">
                <a16:creationId xmlns:a16="http://schemas.microsoft.com/office/drawing/2014/main" id="{D3AD2754-335C-4FCB-B14F-B26428C81FBA}"/>
              </a:ext>
            </a:extLst>
          </p:cNvPr>
          <p:cNvSpPr>
            <a:spLocks noChangeArrowheads="1"/>
          </p:cNvSpPr>
          <p:nvPr/>
        </p:nvSpPr>
        <p:spPr bwMode="gray">
          <a:xfrm>
            <a:off x="528530" y="1361550"/>
            <a:ext cx="11314008" cy="492443"/>
          </a:xfrm>
          <a:prstGeom prst="rect">
            <a:avLst/>
          </a:prstGeom>
          <a:solidFill>
            <a:srgbClr val="114C76"/>
          </a:solidFill>
          <a:ln w="9525" algn="ctr">
            <a:noFill/>
            <a:miter lim="800000"/>
            <a:headEnd type="none" w="lg" len="lg"/>
            <a:tailEnd type="none" w="lg" len="lg"/>
          </a:ln>
          <a:effectLst/>
        </p:spPr>
        <p:txBody>
          <a:bodyPr wrap="square" tIns="91440" bIns="91440" anchor="b">
            <a:spAutoFit/>
          </a:bodyPr>
          <a:lstStyle/>
          <a:p>
            <a:pPr lvl="0" algn="ctr">
              <a:buClr>
                <a:srgbClr val="808080"/>
              </a:buClr>
              <a:defRPr/>
            </a:pPr>
            <a:r>
              <a:rPr lang="ar-KW" sz="2000" b="1" dirty="0">
                <a:solidFill>
                  <a:srgbClr val="FFFFFF"/>
                </a:solidFill>
                <a:latin typeface="Calibri Light" panose="020F0302020204030204"/>
                <a:cs typeface="mohammad bold art 1" pitchFamily="2" charset="-78"/>
              </a:rPr>
              <a:t>معلومات إضافية خاصة بالتسوية</a:t>
            </a:r>
          </a:p>
        </p:txBody>
      </p:sp>
    </p:spTree>
    <p:extLst>
      <p:ext uri="{BB962C8B-B14F-4D97-AF65-F5344CB8AC3E}">
        <p14:creationId xmlns:p14="http://schemas.microsoft.com/office/powerpoint/2010/main" val="245205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524000" y="3083690"/>
            <a:ext cx="9144000" cy="944331"/>
          </a:xfrm>
        </p:spPr>
        <p:txBody>
          <a:bodyPr>
            <a:normAutofit/>
          </a:bodyPr>
          <a:lstStyle/>
          <a:p>
            <a:pPr rtl="1"/>
            <a:r>
              <a:rPr lang="ar-KW" sz="4300" b="1" dirty="0">
                <a:solidFill>
                  <a:schemeClr val="accent1">
                    <a:lumMod val="50000"/>
                  </a:schemeClr>
                </a:solidFill>
                <a:latin typeface="Calibri" pitchFamily="34" charset="0"/>
                <a:cs typeface="mohammad bold art 1" pitchFamily="2" charset="-78"/>
              </a:rPr>
              <a:t>أبرز التعديلات التشريعية</a:t>
            </a:r>
          </a:p>
          <a:p>
            <a:endParaRPr lang="ar-KW" sz="4000" dirty="0"/>
          </a:p>
        </p:txBody>
      </p:sp>
      <p:cxnSp>
        <p:nvCxnSpPr>
          <p:cNvPr id="13" name="Straight Connector 12"/>
          <p:cNvCxnSpPr/>
          <p:nvPr/>
        </p:nvCxnSpPr>
        <p:spPr>
          <a:xfrm>
            <a:off x="3128196" y="3893860"/>
            <a:ext cx="6100883" cy="29277"/>
          </a:xfrm>
          <a:prstGeom prst="line">
            <a:avLst/>
          </a:prstGeom>
          <a:ln w="28575">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501574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983E3476-9162-4B29-8FCC-85F2BA54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8983" y="4388710"/>
            <a:ext cx="1982102" cy="1428753"/>
          </a:xfrm>
          <a:prstGeom prst="rect">
            <a:avLst/>
          </a:prstGeom>
        </p:spPr>
      </p:pic>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4239476" y="181139"/>
            <a:ext cx="4047903" cy="584775"/>
          </a:xfrm>
          <a:prstGeom prst="rect">
            <a:avLst/>
          </a:prstGeom>
        </p:spPr>
        <p:txBody>
          <a:bodyPr wrap="none">
            <a:spAutoFit/>
          </a:bodyPr>
          <a:lstStyle/>
          <a:p>
            <a:pPr lvl="0" rtl="1" fontAlgn="base">
              <a:spcBef>
                <a:spcPct val="0"/>
              </a:spcBef>
              <a:spcAft>
                <a:spcPts val="600"/>
              </a:spcAft>
            </a:pPr>
            <a:r>
              <a:rPr lang="ar-KW" sz="3200" b="1" dirty="0">
                <a:solidFill>
                  <a:schemeClr val="accent1">
                    <a:lumMod val="50000"/>
                  </a:schemeClr>
                </a:solidFill>
                <a:latin typeface="Calibri" pitchFamily="34" charset="0"/>
                <a:cs typeface="mohammad bold art 1" pitchFamily="2" charset="-78"/>
              </a:rPr>
              <a:t>أبرز التعديلات التشريعية</a:t>
            </a:r>
          </a:p>
        </p:txBody>
      </p:sp>
      <p:sp>
        <p:nvSpPr>
          <p:cNvPr id="18" name="Rectangle 17">
            <a:extLst>
              <a:ext uri="{FF2B5EF4-FFF2-40B4-BE49-F238E27FC236}">
                <a16:creationId xmlns:a16="http://schemas.microsoft.com/office/drawing/2014/main" id="{1A3CBCD1-1BAD-43D4-832D-8D25E65F5408}"/>
              </a:ext>
            </a:extLst>
          </p:cNvPr>
          <p:cNvSpPr/>
          <p:nvPr/>
        </p:nvSpPr>
        <p:spPr>
          <a:xfrm>
            <a:off x="329672" y="1675697"/>
            <a:ext cx="11521988" cy="2769989"/>
          </a:xfrm>
          <a:prstGeom prst="rect">
            <a:avLst/>
          </a:prstGeom>
        </p:spPr>
        <p:txBody>
          <a:bodyPr wrap="square">
            <a:spAutoFit/>
          </a:bodyPr>
          <a:lstStyle/>
          <a:p>
            <a:pPr marL="285750" lvl="0" indent="-285750" algn="just" rtl="1" fontAlgn="base">
              <a:spcBef>
                <a:spcPct val="0"/>
              </a:spcBef>
              <a:spcAft>
                <a:spcPts val="600"/>
              </a:spcAft>
              <a:buFont typeface="Wingdings" panose="05000000000000000000" pitchFamily="2" charset="2"/>
              <a:buChar char="§"/>
            </a:pPr>
            <a:r>
              <a:rPr lang="ar-KW" dirty="0">
                <a:latin typeface="Calibri" pitchFamily="34" charset="0"/>
                <a:cs typeface="mohammad bold art 1" pitchFamily="2" charset="-78"/>
              </a:rPr>
              <a:t>أصدرت هيئة أسواق المال بتاريخ 2021/04/21 قرارها بشأن تعديل بعض أحكام اللائحة التنفيذية لغرض تنظيم تداول حقوق الأولوية. وتتلخص قرارت الهيئة في تعديل:</a:t>
            </a:r>
          </a:p>
          <a:p>
            <a:pPr lvl="0" algn="just" rtl="1" fontAlgn="base">
              <a:spcBef>
                <a:spcPct val="0"/>
              </a:spcBef>
              <a:spcAft>
                <a:spcPts val="600"/>
              </a:spcAft>
            </a:pPr>
            <a:endParaRPr lang="ar-KW" dirty="0">
              <a:latin typeface="Calibri" pitchFamily="34" charset="0"/>
              <a:cs typeface="mohammad bold art 1" pitchFamily="2" charset="-78"/>
            </a:endParaRPr>
          </a:p>
          <a:p>
            <a:pPr lvl="0" algn="just" rtl="1" fontAlgn="base">
              <a:spcBef>
                <a:spcPct val="0"/>
              </a:spcBef>
              <a:spcAft>
                <a:spcPts val="600"/>
              </a:spcAft>
            </a:pPr>
            <a:endParaRPr lang="ar-KW" dirty="0">
              <a:latin typeface="Calibri" pitchFamily="34" charset="0"/>
              <a:cs typeface="mohammad bold art 1" pitchFamily="2" charset="-78"/>
            </a:endParaRPr>
          </a:p>
          <a:p>
            <a:pPr lvl="0" algn="just" rtl="1" fontAlgn="base">
              <a:spcBef>
                <a:spcPct val="0"/>
              </a:spcBef>
              <a:spcAft>
                <a:spcPts val="600"/>
              </a:spcAft>
            </a:pPr>
            <a:endParaRPr lang="ar-KW" dirty="0">
              <a:latin typeface="Calibri" pitchFamily="34" charset="0"/>
              <a:cs typeface="mohammad bold art 1" pitchFamily="2" charset="-78"/>
            </a:endParaRPr>
          </a:p>
          <a:p>
            <a:pPr lvl="0" algn="just" rtl="1" fontAlgn="base">
              <a:spcBef>
                <a:spcPct val="0"/>
              </a:spcBef>
              <a:spcAft>
                <a:spcPts val="600"/>
              </a:spcAft>
            </a:pPr>
            <a:endParaRPr lang="ar-KW" dirty="0">
              <a:latin typeface="Calibri" pitchFamily="34" charset="0"/>
              <a:cs typeface="mohammad bold art 1" pitchFamily="2" charset="-78"/>
            </a:endParaRPr>
          </a:p>
          <a:p>
            <a:pPr lvl="0" algn="just" rtl="1" fontAlgn="base">
              <a:spcBef>
                <a:spcPct val="0"/>
              </a:spcBef>
              <a:spcAft>
                <a:spcPts val="600"/>
              </a:spcAft>
            </a:pPr>
            <a:endParaRPr lang="ar-KW" dirty="0">
              <a:latin typeface="Calibri" pitchFamily="34" charset="0"/>
              <a:cs typeface="mohammad bold art 1" pitchFamily="2" charset="-78"/>
            </a:endParaRPr>
          </a:p>
          <a:p>
            <a:pPr lvl="0" algn="just" rtl="1" fontAlgn="base">
              <a:spcBef>
                <a:spcPct val="0"/>
              </a:spcBef>
              <a:spcAft>
                <a:spcPts val="600"/>
              </a:spcAft>
            </a:pPr>
            <a:endParaRPr lang="ar-KW" dirty="0">
              <a:latin typeface="Calibri" pitchFamily="34" charset="0"/>
              <a:cs typeface="mohammad bold art 1" pitchFamily="2" charset="-78"/>
            </a:endParaRPr>
          </a:p>
        </p:txBody>
      </p:sp>
      <p:pic>
        <p:nvPicPr>
          <p:cNvPr id="4" name="Picture 3">
            <a:extLst>
              <a:ext uri="{FF2B5EF4-FFF2-40B4-BE49-F238E27FC236}">
                <a16:creationId xmlns:a16="http://schemas.microsoft.com/office/drawing/2014/main" id="{C90ACC0E-F81D-47D8-86E8-3E279F16F0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7379" y="2542085"/>
            <a:ext cx="2387723" cy="1644735"/>
          </a:xfrm>
          <a:prstGeom prst="rect">
            <a:avLst/>
          </a:prstGeom>
        </p:spPr>
      </p:pic>
      <p:pic>
        <p:nvPicPr>
          <p:cNvPr id="7" name="Picture 6">
            <a:extLst>
              <a:ext uri="{FF2B5EF4-FFF2-40B4-BE49-F238E27FC236}">
                <a16:creationId xmlns:a16="http://schemas.microsoft.com/office/drawing/2014/main" id="{6DC9E0CE-15A6-4D8D-BB0A-151372E05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1348" y="2542086"/>
            <a:ext cx="2419474" cy="1644735"/>
          </a:xfrm>
          <a:prstGeom prst="rect">
            <a:avLst/>
          </a:prstGeom>
        </p:spPr>
      </p:pic>
      <p:pic>
        <p:nvPicPr>
          <p:cNvPr id="9" name="Picture 8">
            <a:extLst>
              <a:ext uri="{FF2B5EF4-FFF2-40B4-BE49-F238E27FC236}">
                <a16:creationId xmlns:a16="http://schemas.microsoft.com/office/drawing/2014/main" id="{E8BA99FA-5CF9-4815-80E9-18D2A56AE8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7145" y="2545775"/>
            <a:ext cx="2419474" cy="1663786"/>
          </a:xfrm>
          <a:prstGeom prst="rect">
            <a:avLst/>
          </a:prstGeom>
        </p:spPr>
      </p:pic>
      <p:pic>
        <p:nvPicPr>
          <p:cNvPr id="11" name="Picture 10">
            <a:extLst>
              <a:ext uri="{FF2B5EF4-FFF2-40B4-BE49-F238E27FC236}">
                <a16:creationId xmlns:a16="http://schemas.microsoft.com/office/drawing/2014/main" id="{C4182039-5150-43D6-B5CE-2632A2C1D8E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471" b="5921"/>
          <a:stretch/>
        </p:blipFill>
        <p:spPr>
          <a:xfrm>
            <a:off x="6446731" y="4333440"/>
            <a:ext cx="2205678" cy="1544345"/>
          </a:xfrm>
          <a:prstGeom prst="rect">
            <a:avLst/>
          </a:prstGeom>
        </p:spPr>
      </p:pic>
      <p:cxnSp>
        <p:nvCxnSpPr>
          <p:cNvPr id="15" name="Straight Connector 14">
            <a:extLst>
              <a:ext uri="{FF2B5EF4-FFF2-40B4-BE49-F238E27FC236}">
                <a16:creationId xmlns:a16="http://schemas.microsoft.com/office/drawing/2014/main" id="{9359EBB7-55D0-4073-90A9-1E03A65A548D}"/>
              </a:ext>
            </a:extLst>
          </p:cNvPr>
          <p:cNvCxnSpPr/>
          <p:nvPr/>
        </p:nvCxnSpPr>
        <p:spPr>
          <a:xfrm>
            <a:off x="6446731" y="4342965"/>
            <a:ext cx="220567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Straight Connector 19">
            <a:extLst>
              <a:ext uri="{FF2B5EF4-FFF2-40B4-BE49-F238E27FC236}">
                <a16:creationId xmlns:a16="http://schemas.microsoft.com/office/drawing/2014/main" id="{EDBCCA04-4E7C-4266-8011-AA982141E416}"/>
              </a:ext>
            </a:extLst>
          </p:cNvPr>
          <p:cNvCxnSpPr/>
          <p:nvPr/>
        </p:nvCxnSpPr>
        <p:spPr>
          <a:xfrm>
            <a:off x="6446731" y="5886015"/>
            <a:ext cx="220567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Straight Connector 20">
            <a:extLst>
              <a:ext uri="{FF2B5EF4-FFF2-40B4-BE49-F238E27FC236}">
                <a16:creationId xmlns:a16="http://schemas.microsoft.com/office/drawing/2014/main" id="{70D1247D-1695-495A-9BD2-497BDF2EEF1F}"/>
              </a:ext>
            </a:extLst>
          </p:cNvPr>
          <p:cNvCxnSpPr>
            <a:cxnSpLocks/>
          </p:cNvCxnSpPr>
          <p:nvPr/>
        </p:nvCxnSpPr>
        <p:spPr>
          <a:xfrm>
            <a:off x="3920376" y="4366397"/>
            <a:ext cx="1934970" cy="95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FFCE3F10-7D4B-4457-B9AE-44DB85A94D33}"/>
              </a:ext>
            </a:extLst>
          </p:cNvPr>
          <p:cNvCxnSpPr>
            <a:cxnSpLocks/>
          </p:cNvCxnSpPr>
          <p:nvPr/>
        </p:nvCxnSpPr>
        <p:spPr>
          <a:xfrm flipV="1">
            <a:off x="4053235" y="5909447"/>
            <a:ext cx="1618222" cy="9526"/>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Straight Connector 25">
            <a:extLst>
              <a:ext uri="{FF2B5EF4-FFF2-40B4-BE49-F238E27FC236}">
                <a16:creationId xmlns:a16="http://schemas.microsoft.com/office/drawing/2014/main" id="{8DA0493B-FD16-444A-91E5-DF87BC36EBE3}"/>
              </a:ext>
            </a:extLst>
          </p:cNvPr>
          <p:cNvCxnSpPr/>
          <p:nvPr/>
        </p:nvCxnSpPr>
        <p:spPr>
          <a:xfrm>
            <a:off x="5850552" y="4385448"/>
            <a:ext cx="0" cy="1523999"/>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252CFEC9-D262-42D2-8FDB-FF65FCB9275C}"/>
              </a:ext>
            </a:extLst>
          </p:cNvPr>
          <p:cNvCxnSpPr>
            <a:cxnSpLocks/>
          </p:cNvCxnSpPr>
          <p:nvPr/>
        </p:nvCxnSpPr>
        <p:spPr>
          <a:xfrm>
            <a:off x="3920376" y="4366397"/>
            <a:ext cx="0" cy="1568809"/>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BD6489F0-C3DB-4B22-9A5D-3710D0136A47}"/>
              </a:ext>
            </a:extLst>
          </p:cNvPr>
          <p:cNvCxnSpPr>
            <a:cxnSpLocks/>
          </p:cNvCxnSpPr>
          <p:nvPr/>
        </p:nvCxnSpPr>
        <p:spPr>
          <a:xfrm flipV="1">
            <a:off x="3901320" y="5909448"/>
            <a:ext cx="1971190" cy="9524"/>
          </a:xfrm>
          <a:prstGeom prst="line">
            <a:avLst/>
          </a:prstGeom>
        </p:spPr>
        <p:style>
          <a:lnRef idx="1">
            <a:schemeClr val="accent3"/>
          </a:lnRef>
          <a:fillRef idx="0">
            <a:schemeClr val="accent3"/>
          </a:fillRef>
          <a:effectRef idx="0">
            <a:schemeClr val="accent3"/>
          </a:effectRef>
          <a:fontRef idx="minor">
            <a:schemeClr val="tx1"/>
          </a:fontRef>
        </p:style>
      </p:cxnSp>
      <p:sp>
        <p:nvSpPr>
          <p:cNvPr id="36" name="ColumnHeader">
            <a:extLst>
              <a:ext uri="{FF2B5EF4-FFF2-40B4-BE49-F238E27FC236}">
                <a16:creationId xmlns:a16="http://schemas.microsoft.com/office/drawing/2014/main" id="{CD107747-69A5-491D-ADEC-80EED22C308C}"/>
              </a:ext>
            </a:extLst>
          </p:cNvPr>
          <p:cNvSpPr>
            <a:spLocks noChangeArrowheads="1"/>
          </p:cNvSpPr>
          <p:nvPr/>
        </p:nvSpPr>
        <p:spPr bwMode="gray">
          <a:xfrm>
            <a:off x="152526" y="1040927"/>
            <a:ext cx="11701817" cy="492443"/>
          </a:xfrm>
          <a:prstGeom prst="rect">
            <a:avLst/>
          </a:prstGeom>
          <a:solidFill>
            <a:srgbClr val="114C76"/>
          </a:solidFill>
          <a:ln w="9525" algn="ctr">
            <a:noFill/>
            <a:miter lim="800000"/>
            <a:headEnd type="none" w="lg" len="lg"/>
            <a:tailEnd type="none" w="lg" len="lg"/>
          </a:ln>
          <a:effectLst/>
        </p:spPr>
        <p:txBody>
          <a:bodyPr wrap="square" tIns="91440" bIns="91440" anchor="b">
            <a:spAutoFit/>
          </a:bodyPr>
          <a:lstStyle/>
          <a:p>
            <a:pPr lvl="0" algn="ctr">
              <a:buClr>
                <a:srgbClr val="808080"/>
              </a:buClr>
              <a:defRPr/>
            </a:pPr>
            <a:r>
              <a:rPr lang="ar-KW" sz="2000" b="1" dirty="0">
                <a:solidFill>
                  <a:srgbClr val="FFFFFF"/>
                </a:solidFill>
                <a:latin typeface="Calibri Light" panose="020F0302020204030204"/>
                <a:cs typeface="mohammad bold art 1" pitchFamily="2" charset="-78"/>
              </a:rPr>
              <a:t>قرارات الهيئة المتعلقة بتنظيم حقوق الأولوية</a:t>
            </a:r>
          </a:p>
        </p:txBody>
      </p:sp>
    </p:spTree>
    <p:extLst>
      <p:ext uri="{BB962C8B-B14F-4D97-AF65-F5344CB8AC3E}">
        <p14:creationId xmlns:p14="http://schemas.microsoft.com/office/powerpoint/2010/main" val="27714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2330531" y="198598"/>
            <a:ext cx="7209025" cy="584775"/>
          </a:xfrm>
          <a:prstGeom prst="rect">
            <a:avLst/>
          </a:prstGeom>
        </p:spPr>
        <p:txBody>
          <a:bodyPr wrap="none">
            <a:spAutoFit/>
          </a:bodyPr>
          <a:lstStyle/>
          <a:p>
            <a:pPr lvl="0" rtl="1" fontAlgn="base">
              <a:spcBef>
                <a:spcPct val="0"/>
              </a:spcBef>
              <a:spcAft>
                <a:spcPts val="600"/>
              </a:spcAft>
            </a:pPr>
            <a:r>
              <a:rPr lang="ar-KW" sz="3200" b="1" dirty="0">
                <a:solidFill>
                  <a:schemeClr val="accent1">
                    <a:lumMod val="50000"/>
                  </a:schemeClr>
                </a:solidFill>
                <a:latin typeface="Calibri" pitchFamily="34" charset="0"/>
                <a:cs typeface="mohammad bold art 1" pitchFamily="2" charset="-78"/>
              </a:rPr>
              <a:t>تعديلات اللائحة التنفيذية لهيئة أسواق المال</a:t>
            </a:r>
          </a:p>
        </p:txBody>
      </p:sp>
      <p:graphicFrame>
        <p:nvGraphicFramePr>
          <p:cNvPr id="7" name="Table 6">
            <a:extLst>
              <a:ext uri="{FF2B5EF4-FFF2-40B4-BE49-F238E27FC236}">
                <a16:creationId xmlns:a16="http://schemas.microsoft.com/office/drawing/2014/main" id="{7E775291-EF07-49E3-9385-865CF6726D8E}"/>
              </a:ext>
            </a:extLst>
          </p:cNvPr>
          <p:cNvGraphicFramePr>
            <a:graphicFrameLocks noGrp="1"/>
          </p:cNvGraphicFramePr>
          <p:nvPr>
            <p:extLst>
              <p:ext uri="{D42A27DB-BD31-4B8C-83A1-F6EECF244321}">
                <p14:modId xmlns:p14="http://schemas.microsoft.com/office/powerpoint/2010/main" val="917111622"/>
              </p:ext>
            </p:extLst>
          </p:nvPr>
        </p:nvGraphicFramePr>
        <p:xfrm>
          <a:off x="270831" y="1366613"/>
          <a:ext cx="11639671" cy="4710678"/>
        </p:xfrm>
        <a:graphic>
          <a:graphicData uri="http://schemas.openxmlformats.org/drawingml/2006/table">
            <a:tbl>
              <a:tblPr firstRow="1" bandRow="1">
                <a:tableStyleId>{5C22544A-7EE6-4342-B048-85BDC9FD1C3A}</a:tableStyleId>
              </a:tblPr>
              <a:tblGrid>
                <a:gridCol w="8569112">
                  <a:extLst>
                    <a:ext uri="{9D8B030D-6E8A-4147-A177-3AD203B41FA5}">
                      <a16:colId xmlns:a16="http://schemas.microsoft.com/office/drawing/2014/main" val="1015224639"/>
                    </a:ext>
                  </a:extLst>
                </a:gridCol>
                <a:gridCol w="1743087">
                  <a:extLst>
                    <a:ext uri="{9D8B030D-6E8A-4147-A177-3AD203B41FA5}">
                      <a16:colId xmlns:a16="http://schemas.microsoft.com/office/drawing/2014/main" val="1493956031"/>
                    </a:ext>
                  </a:extLst>
                </a:gridCol>
                <a:gridCol w="1327472">
                  <a:extLst>
                    <a:ext uri="{9D8B030D-6E8A-4147-A177-3AD203B41FA5}">
                      <a16:colId xmlns:a16="http://schemas.microsoft.com/office/drawing/2014/main" val="3581302284"/>
                    </a:ext>
                  </a:extLst>
                </a:gridCol>
              </a:tblGrid>
              <a:tr h="346710">
                <a:tc>
                  <a:txBody>
                    <a:bodyPr/>
                    <a:lstStyle/>
                    <a:p>
                      <a:pPr algn="ctr"/>
                      <a:r>
                        <a:rPr lang="ar-KW" sz="1600" dirty="0">
                          <a:solidFill>
                            <a:schemeClr val="tx1"/>
                          </a:solidFill>
                          <a:cs typeface="mohammad bold art 1" pitchFamily="2" charset="-78"/>
                        </a:rPr>
                        <a:t>التعديل/الإضافة</a:t>
                      </a:r>
                      <a:endParaRPr lang="en-US" sz="1600" dirty="0">
                        <a:solidFill>
                          <a:schemeClr val="tx1"/>
                        </a:solidFill>
                        <a:cs typeface="mohammad bold art 1" pitchFamily="2" charset="-78"/>
                      </a:endParaRPr>
                    </a:p>
                  </a:txBody>
                  <a:tcPr/>
                </a:tc>
                <a:tc>
                  <a:txBody>
                    <a:bodyPr/>
                    <a:lstStyle/>
                    <a:p>
                      <a:pPr algn="ctr"/>
                      <a:r>
                        <a:rPr lang="ar-KW" sz="1600" dirty="0">
                          <a:solidFill>
                            <a:schemeClr val="tx1"/>
                          </a:solidFill>
                          <a:cs typeface="mohammad bold art 1" pitchFamily="2" charset="-78"/>
                        </a:rPr>
                        <a:t>المادة </a:t>
                      </a:r>
                      <a:endParaRPr lang="en-US" sz="1600" dirty="0">
                        <a:solidFill>
                          <a:schemeClr val="tx1"/>
                        </a:solidFill>
                        <a:cs typeface="mohammad bold art 1" pitchFamily="2" charset="-78"/>
                      </a:endParaRPr>
                    </a:p>
                  </a:txBody>
                  <a:tcPr/>
                </a:tc>
                <a:tc>
                  <a:txBody>
                    <a:bodyPr/>
                    <a:lstStyle/>
                    <a:p>
                      <a:pPr algn="ctr"/>
                      <a:r>
                        <a:rPr lang="ar-KW" sz="1600" dirty="0">
                          <a:solidFill>
                            <a:schemeClr val="tx1"/>
                          </a:solidFill>
                          <a:cs typeface="mohammad bold art 1" pitchFamily="2" charset="-78"/>
                        </a:rPr>
                        <a:t>الفصل</a:t>
                      </a:r>
                      <a:endParaRPr lang="en-US" sz="1600" dirty="0">
                        <a:solidFill>
                          <a:schemeClr val="tx1"/>
                        </a:solidFill>
                        <a:cs typeface="mohammad bold art 1" pitchFamily="2" charset="-78"/>
                      </a:endParaRPr>
                    </a:p>
                  </a:txBody>
                  <a:tcPr/>
                </a:tc>
                <a:extLst>
                  <a:ext uri="{0D108BD9-81ED-4DB2-BD59-A6C34878D82A}">
                    <a16:rowId xmlns:a16="http://schemas.microsoft.com/office/drawing/2014/main" val="3967659155"/>
                  </a:ext>
                </a:extLst>
              </a:tr>
              <a:tr h="767328">
                <a:tc>
                  <a:txBody>
                    <a:bodyPr/>
                    <a:lstStyle/>
                    <a:p>
                      <a:pPr lvl="0" algn="just" rtl="1"/>
                      <a:r>
                        <a:rPr lang="ar-KW" sz="1600" b="1" kern="1200" dirty="0">
                          <a:solidFill>
                            <a:schemeClr val="accent1">
                              <a:lumMod val="50000"/>
                            </a:schemeClr>
                          </a:solidFill>
                          <a:latin typeface="+mn-lt"/>
                          <a:ea typeface="+mn-ea"/>
                          <a:cs typeface="mohammad bold art 1" pitchFamily="2" charset="-78"/>
                        </a:rPr>
                        <a:t>يجب أن يرفق بطلب اصدار أو طرح الأوراق المالية المستندات التالية:</a:t>
                      </a:r>
                    </a:p>
                    <a:p>
                      <a:pPr marL="0" marR="0" lvl="0" indent="0" algn="just" defTabSz="914400" rtl="1" eaLnBrk="1" fontAlgn="auto" latinLnBrk="0" hangingPunct="1">
                        <a:lnSpc>
                          <a:spcPct val="100000"/>
                        </a:lnSpc>
                        <a:spcBef>
                          <a:spcPts val="0"/>
                        </a:spcBef>
                        <a:spcAft>
                          <a:spcPts val="0"/>
                        </a:spcAft>
                        <a:buClrTx/>
                        <a:buSzTx/>
                        <a:buFontTx/>
                        <a:buNone/>
                        <a:tabLst/>
                        <a:defRPr/>
                      </a:pPr>
                      <a:r>
                        <a:rPr lang="ar-KW" sz="1600" u="sng" kern="1200" dirty="0">
                          <a:solidFill>
                            <a:schemeClr val="accent1">
                              <a:lumMod val="50000"/>
                            </a:schemeClr>
                          </a:solidFill>
                          <a:latin typeface="+mn-lt"/>
                          <a:ea typeface="+mn-ea"/>
                          <a:cs typeface="mohammad bold art 1" pitchFamily="2" charset="-78"/>
                        </a:rPr>
                        <a:t>14. </a:t>
                      </a:r>
                      <a:r>
                        <a:rPr lang="ar-KW" sz="1600" kern="1200" dirty="0">
                          <a:solidFill>
                            <a:schemeClr val="accent1">
                              <a:lumMod val="50000"/>
                            </a:schemeClr>
                          </a:solidFill>
                          <a:latin typeface="+mn-lt"/>
                          <a:ea typeface="+mn-ea"/>
                          <a:cs typeface="mohammad bold art 1" pitchFamily="2" charset="-78"/>
                        </a:rPr>
                        <a:t>نسخة من الاتفاقية المبرمة مع متعهد الاكتتاب، إن وجد.</a:t>
                      </a:r>
                      <a:endParaRPr lang="en-GB" sz="1600" kern="1200" dirty="0">
                        <a:solidFill>
                          <a:schemeClr val="accent1">
                            <a:lumMod val="50000"/>
                          </a:schemeClr>
                        </a:solidFill>
                        <a:latin typeface="+mn-lt"/>
                        <a:ea typeface="+mn-ea"/>
                        <a:cs typeface="mohammad bold art 1" pitchFamily="2" charset="-78"/>
                      </a:endParaRPr>
                    </a:p>
                  </a:txBody>
                  <a:tcPr/>
                </a:tc>
                <a:tc>
                  <a:txBody>
                    <a:bodyPr/>
                    <a:lstStyle/>
                    <a:p>
                      <a:pPr algn="ctr"/>
                      <a:r>
                        <a:rPr lang="ar-KW" sz="1600" dirty="0">
                          <a:cs typeface="mohammad bold art 1" pitchFamily="2" charset="-78"/>
                        </a:rPr>
                        <a:t>2-5</a:t>
                      </a:r>
                      <a:endParaRPr lang="en-GB" sz="1600" dirty="0">
                        <a:cs typeface="mohammad bold art 1" pitchFamily="2" charset="-78"/>
                      </a:endParaRPr>
                    </a:p>
                    <a:p>
                      <a:pPr algn="just" rtl="1"/>
                      <a:endParaRPr lang="en-US" sz="1600" dirty="0">
                        <a:solidFill>
                          <a:schemeClr val="tx1"/>
                        </a:solidFill>
                      </a:endParaRPr>
                    </a:p>
                  </a:txBody>
                  <a:tcPr/>
                </a:tc>
                <a:tc>
                  <a:txBody>
                    <a:bodyPr/>
                    <a:lstStyle/>
                    <a:p>
                      <a:pPr algn="ctr" rtl="1"/>
                      <a:r>
                        <a:rPr lang="ar-KW" sz="1600" dirty="0">
                          <a:cs typeface="mohammad bold art 1" pitchFamily="2" charset="-78"/>
                        </a:rPr>
                        <a:t>الثاني</a:t>
                      </a:r>
                      <a:endParaRPr lang="en-US" sz="1600" dirty="0">
                        <a:solidFill>
                          <a:schemeClr val="tx1"/>
                        </a:solidFill>
                      </a:endParaRPr>
                    </a:p>
                  </a:txBody>
                  <a:tcPr/>
                </a:tc>
                <a:extLst>
                  <a:ext uri="{0D108BD9-81ED-4DB2-BD59-A6C34878D82A}">
                    <a16:rowId xmlns:a16="http://schemas.microsoft.com/office/drawing/2014/main" val="350443782"/>
                  </a:ext>
                </a:extLst>
              </a:tr>
              <a:tr h="1305463">
                <a:tc>
                  <a:txBody>
                    <a:bodyPr/>
                    <a:lstStyle/>
                    <a:p>
                      <a:pPr marL="0" algn="just" defTabSz="914400" rtl="1" eaLnBrk="1" latinLnBrk="0" hangingPunct="1"/>
                      <a:r>
                        <a:rPr lang="ar-KW" sz="1600" b="1" kern="1200" dirty="0">
                          <a:solidFill>
                            <a:schemeClr val="accent1">
                              <a:lumMod val="50000"/>
                            </a:schemeClr>
                          </a:solidFill>
                          <a:latin typeface="+mn-lt"/>
                          <a:ea typeface="+mn-ea"/>
                          <a:cs typeface="mohammad bold art 1" pitchFamily="2" charset="-78"/>
                        </a:rPr>
                        <a:t>يجب أن تحتوي نشرة الاكتتاب العام على البيانات المتعلقة بالأوراق المالية المطروحة وفقاً للتفصيل الآتي:</a:t>
                      </a:r>
                    </a:p>
                    <a:p>
                      <a:pPr marL="0" algn="just" defTabSz="914400" rtl="1" eaLnBrk="1" latinLnBrk="0" hangingPunct="1"/>
                      <a:r>
                        <a:rPr lang="ar-KW" sz="1600" u="sng" kern="1200" dirty="0">
                          <a:solidFill>
                            <a:schemeClr val="accent1">
                              <a:lumMod val="50000"/>
                            </a:schemeClr>
                          </a:solidFill>
                          <a:latin typeface="+mn-lt"/>
                          <a:ea typeface="+mn-ea"/>
                          <a:cs typeface="mohammad bold art 1" pitchFamily="2" charset="-78"/>
                        </a:rPr>
                        <a:t>3. </a:t>
                      </a:r>
                      <a:r>
                        <a:rPr lang="ar-KW" sz="1600" kern="1200" dirty="0">
                          <a:solidFill>
                            <a:schemeClr val="accent1">
                              <a:lumMod val="50000"/>
                            </a:schemeClr>
                          </a:solidFill>
                          <a:latin typeface="+mn-lt"/>
                          <a:ea typeface="+mn-ea"/>
                          <a:cs typeface="mohammad bold art 1" pitchFamily="2" charset="-78"/>
                        </a:rPr>
                        <a:t>إجراءات وفترة ممارسة حقوق الأولوية المتعلقة بالأوراق المالية، ووسائل التصرف في تلك الحقوق بما لا يتعارض مع نص المادة (5-9) من هذا الكتاب، مع بيان المخاطر المترتبة على شراء حقوق الأولوية في حالة العدول عن الاكتتاب بالنسبة إلى الشركات المدرجة.</a:t>
                      </a:r>
                    </a:p>
                    <a:p>
                      <a:pPr marL="0" algn="just" defTabSz="914400" rtl="1" eaLnBrk="1" latinLnBrk="0" hangingPunct="1"/>
                      <a:r>
                        <a:rPr lang="ar-KW" sz="1600" u="sng" kern="1200" dirty="0">
                          <a:solidFill>
                            <a:schemeClr val="accent1">
                              <a:lumMod val="50000"/>
                            </a:schemeClr>
                          </a:solidFill>
                          <a:latin typeface="+mn-lt"/>
                          <a:ea typeface="+mn-ea"/>
                          <a:cs typeface="mohammad bold art 1" pitchFamily="2" charset="-78"/>
                        </a:rPr>
                        <a:t>4. </a:t>
                      </a:r>
                      <a:r>
                        <a:rPr lang="ar-KW" sz="1600" kern="1200" dirty="0">
                          <a:solidFill>
                            <a:schemeClr val="accent1">
                              <a:lumMod val="50000"/>
                            </a:schemeClr>
                          </a:solidFill>
                          <a:latin typeface="+mn-lt"/>
                          <a:ea typeface="+mn-ea"/>
                          <a:cs typeface="mohammad bold art 1" pitchFamily="2" charset="-78"/>
                        </a:rPr>
                        <a:t>الجدول الزمني لإدراج وتداول حقوق الأولوية في حالة الشركة المدرجة.</a:t>
                      </a:r>
                      <a:endParaRPr lang="en-GB" sz="1600" kern="1200" dirty="0">
                        <a:solidFill>
                          <a:schemeClr val="accent1">
                            <a:lumMod val="50000"/>
                          </a:schemeClr>
                        </a:solidFill>
                        <a:latin typeface="+mn-lt"/>
                        <a:ea typeface="+mn-ea"/>
                        <a:cs typeface="mohammad bold art 1" pitchFamily="2" charset="-78"/>
                      </a:endParaRPr>
                    </a:p>
                  </a:txBody>
                  <a:tcPr/>
                </a:tc>
                <a:tc>
                  <a:txBody>
                    <a:bodyPr/>
                    <a:lstStyle/>
                    <a:p>
                      <a:pPr marL="0" algn="ctr" defTabSz="914400" rtl="0" eaLnBrk="1" latinLnBrk="0" hangingPunct="1"/>
                      <a:r>
                        <a:rPr lang="ar-KW" sz="1600" kern="1200" dirty="0">
                          <a:solidFill>
                            <a:schemeClr val="tx1"/>
                          </a:solidFill>
                          <a:latin typeface="+mn-lt"/>
                          <a:ea typeface="+mn-ea"/>
                          <a:cs typeface="mohammad bold art 1" pitchFamily="2" charset="-78"/>
                        </a:rPr>
                        <a:t>5-8</a:t>
                      </a:r>
                      <a:endParaRPr lang="en-GB" sz="1600" kern="1200" dirty="0">
                        <a:solidFill>
                          <a:schemeClr val="tx1"/>
                        </a:solidFill>
                        <a:latin typeface="+mn-lt"/>
                        <a:ea typeface="+mn-ea"/>
                        <a:cs typeface="mohammad bold art 1" pitchFamily="2" charset="-78"/>
                      </a:endParaRPr>
                    </a:p>
                  </a:txBody>
                  <a:tcPr/>
                </a:tc>
                <a:tc rowSpan="2">
                  <a:txBody>
                    <a:bodyPr/>
                    <a:lstStyle/>
                    <a:p>
                      <a:pPr marL="0" algn="ctr" defTabSz="914400" rtl="0" eaLnBrk="1" latinLnBrk="0" hangingPunct="1"/>
                      <a:endParaRPr lang="ar-KW" sz="1600" kern="1200" dirty="0">
                        <a:solidFill>
                          <a:schemeClr val="tx1"/>
                        </a:solidFill>
                        <a:latin typeface="+mn-lt"/>
                        <a:ea typeface="+mn-ea"/>
                        <a:cs typeface="mohammad bold art 1" pitchFamily="2" charset="-78"/>
                      </a:endParaRPr>
                    </a:p>
                    <a:p>
                      <a:pPr marL="0" algn="ctr" defTabSz="914400" rtl="0" eaLnBrk="1" latinLnBrk="0" hangingPunct="1"/>
                      <a:endParaRPr lang="ar-KW" sz="1600" kern="1200" dirty="0">
                        <a:solidFill>
                          <a:schemeClr val="tx1"/>
                        </a:solidFill>
                        <a:latin typeface="+mn-lt"/>
                        <a:ea typeface="+mn-ea"/>
                        <a:cs typeface="mohammad bold art 1" pitchFamily="2" charset="-78"/>
                      </a:endParaRPr>
                    </a:p>
                    <a:p>
                      <a:pPr marL="0" algn="ctr" defTabSz="914400" rtl="0" eaLnBrk="1" latinLnBrk="0" hangingPunct="1"/>
                      <a:endParaRPr lang="ar-KW" sz="1600" kern="1200" dirty="0">
                        <a:solidFill>
                          <a:schemeClr val="tx1"/>
                        </a:solidFill>
                        <a:latin typeface="+mn-lt"/>
                        <a:ea typeface="+mn-ea"/>
                        <a:cs typeface="mohammad bold art 1" pitchFamily="2" charset="-78"/>
                      </a:endParaRPr>
                    </a:p>
                    <a:p>
                      <a:pPr marL="0" algn="ctr" defTabSz="914400" rtl="0" eaLnBrk="1" latinLnBrk="0" hangingPunct="1"/>
                      <a:endParaRPr lang="ar-KW" sz="1600" kern="1200" dirty="0">
                        <a:solidFill>
                          <a:schemeClr val="tx1"/>
                        </a:solidFill>
                        <a:latin typeface="+mn-lt"/>
                        <a:ea typeface="+mn-ea"/>
                        <a:cs typeface="mohammad bold art 1" pitchFamily="2" charset="-78"/>
                      </a:endParaRPr>
                    </a:p>
                    <a:p>
                      <a:pPr marL="0" algn="ctr" defTabSz="914400" rtl="0" eaLnBrk="1" latinLnBrk="0" hangingPunct="1"/>
                      <a:r>
                        <a:rPr lang="ar-KW" sz="1600" kern="1200" dirty="0">
                          <a:solidFill>
                            <a:schemeClr val="tx1"/>
                          </a:solidFill>
                          <a:latin typeface="+mn-lt"/>
                          <a:ea typeface="+mn-ea"/>
                          <a:cs typeface="mohammad bold art 1" pitchFamily="2" charset="-78"/>
                        </a:rPr>
                        <a:t>الخامس</a:t>
                      </a:r>
                      <a:endParaRPr lang="en-GB" sz="1600" kern="1200" dirty="0">
                        <a:solidFill>
                          <a:schemeClr val="tx1"/>
                        </a:solidFill>
                        <a:latin typeface="+mn-lt"/>
                        <a:ea typeface="+mn-ea"/>
                        <a:cs typeface="mohammad bold art 1" pitchFamily="2" charset="-78"/>
                      </a:endParaRPr>
                    </a:p>
                  </a:txBody>
                  <a:tcPr/>
                </a:tc>
                <a:extLst>
                  <a:ext uri="{0D108BD9-81ED-4DB2-BD59-A6C34878D82A}">
                    <a16:rowId xmlns:a16="http://schemas.microsoft.com/office/drawing/2014/main" val="4227895463"/>
                  </a:ext>
                </a:extLst>
              </a:tr>
              <a:tr h="2284561">
                <a:tc>
                  <a:txBody>
                    <a:bodyPr/>
                    <a:lstStyle/>
                    <a:p>
                      <a:pPr marL="0" algn="just" defTabSz="914400" rtl="1" eaLnBrk="1" latinLnBrk="0" hangingPunct="1"/>
                      <a:r>
                        <a:rPr lang="ar-KW" sz="1600" b="1" kern="1200" dirty="0">
                          <a:solidFill>
                            <a:schemeClr val="accent1">
                              <a:lumMod val="50000"/>
                            </a:schemeClr>
                          </a:solidFill>
                          <a:latin typeface="+mn-lt"/>
                          <a:ea typeface="+mn-ea"/>
                          <a:cs typeface="mohammad bold art 1" pitchFamily="2" charset="-78"/>
                        </a:rPr>
                        <a:t>تشمل الحقوق المتعلقة بالأوراق المالية - حسب الأحوال - كما يلي:</a:t>
                      </a:r>
                    </a:p>
                    <a:p>
                      <a:pPr marL="0" algn="just" defTabSz="914400" rtl="1" eaLnBrk="1" latinLnBrk="0" hangingPunct="1"/>
                      <a:r>
                        <a:rPr lang="ar-KW" sz="1600" u="sng" kern="1200" dirty="0">
                          <a:solidFill>
                            <a:schemeClr val="accent1">
                              <a:lumMod val="50000"/>
                            </a:schemeClr>
                          </a:solidFill>
                          <a:latin typeface="+mn-lt"/>
                          <a:ea typeface="+mn-ea"/>
                          <a:cs typeface="mohammad bold art 1" pitchFamily="2" charset="-78"/>
                        </a:rPr>
                        <a:t>3. </a:t>
                      </a:r>
                      <a:r>
                        <a:rPr lang="ar-KW" sz="1600" kern="1200" dirty="0">
                          <a:solidFill>
                            <a:schemeClr val="accent1">
                              <a:lumMod val="50000"/>
                            </a:schemeClr>
                          </a:solidFill>
                          <a:latin typeface="+mn-lt"/>
                          <a:ea typeface="+mn-ea"/>
                          <a:cs typeface="mohammad bold art 1" pitchFamily="2" charset="-78"/>
                        </a:rPr>
                        <a:t>في حالة طرح حقوق الأولوية، يكون للمساهم المقررة له تلك الحقوق التصرف فيها بأحد أو بكل من الوسيلتين التاليتين:</a:t>
                      </a:r>
                    </a:p>
                    <a:p>
                      <a:pPr marL="0" algn="just" defTabSz="914400" rtl="1" eaLnBrk="1" latinLnBrk="0" hangingPunct="1"/>
                      <a:r>
                        <a:rPr lang="ar-KW" sz="1600" kern="1200" dirty="0">
                          <a:solidFill>
                            <a:schemeClr val="accent1">
                              <a:lumMod val="50000"/>
                            </a:schemeClr>
                          </a:solidFill>
                          <a:latin typeface="+mn-lt"/>
                          <a:ea typeface="+mn-ea"/>
                          <a:cs typeface="mohammad bold art 1" pitchFamily="2" charset="-78"/>
                        </a:rPr>
                        <a:t>أ. التداول على كل أو جزء من حقوق الأولوية وفقاً لقواعد البورصة.</a:t>
                      </a:r>
                    </a:p>
                    <a:p>
                      <a:pPr marL="0" algn="just" defTabSz="914400" rtl="1" eaLnBrk="1" latinLnBrk="0" hangingPunct="1"/>
                      <a:r>
                        <a:rPr lang="ar-KW" sz="1600" kern="1200" dirty="0">
                          <a:solidFill>
                            <a:schemeClr val="accent1">
                              <a:lumMod val="50000"/>
                            </a:schemeClr>
                          </a:solidFill>
                          <a:latin typeface="+mn-lt"/>
                          <a:ea typeface="+mn-ea"/>
                          <a:cs typeface="mohammad bold art 1" pitchFamily="2" charset="-78"/>
                        </a:rPr>
                        <a:t>ب. التنازل عن حقوق الأولوية لمساهم آخر أو للغير بدون مقابل وفقاً لقواعد البورصة ووكالة المقاصة.</a:t>
                      </a:r>
                    </a:p>
                    <a:p>
                      <a:pPr marL="0" algn="just" defTabSz="914400" rtl="1" eaLnBrk="1" latinLnBrk="0" hangingPunct="1"/>
                      <a:r>
                        <a:rPr lang="ar-KW" sz="1600" kern="1200" dirty="0">
                          <a:solidFill>
                            <a:schemeClr val="accent1">
                              <a:lumMod val="50000"/>
                            </a:schemeClr>
                          </a:solidFill>
                          <a:latin typeface="+mn-lt"/>
                          <a:ea typeface="+mn-ea"/>
                          <a:cs typeface="mohammad bold art 1" pitchFamily="2" charset="-78"/>
                        </a:rPr>
                        <a:t>وفي جميع الأحوال لا يحق لمن تصرف في حقوق الأولوية على النحو السابق أن يكتتب في هذه الحقوق، ويعتبر اكتتابه في الحقوق المتصرف فيه باطلاً، إلا أنه يكون لمن آلت إليه حقوق الأولوية أن يكتتب في الأسهم المقررة لهذه الحقوق، كما يحق له أن يتصرف على النحو المقرر في هذا البند حتى قفل باب الاكتتاب بخمسة أيام عمل على الأقل.</a:t>
                      </a:r>
                      <a:endParaRPr lang="en-GB" sz="1600" kern="1200" dirty="0">
                        <a:solidFill>
                          <a:schemeClr val="accent1">
                            <a:lumMod val="50000"/>
                          </a:schemeClr>
                        </a:solidFill>
                        <a:latin typeface="+mn-lt"/>
                        <a:ea typeface="+mn-ea"/>
                        <a:cs typeface="mohammad bold art 1" pitchFamily="2" charset="-78"/>
                      </a:endParaRPr>
                    </a:p>
                  </a:txBody>
                  <a:tcPr/>
                </a:tc>
                <a:tc>
                  <a:txBody>
                    <a:bodyPr/>
                    <a:lstStyle/>
                    <a:p>
                      <a:pPr marL="0" algn="ctr" defTabSz="914400" rtl="0" eaLnBrk="1" latinLnBrk="0" hangingPunct="1"/>
                      <a:r>
                        <a:rPr lang="ar-KW" sz="1600" kern="1200" dirty="0">
                          <a:solidFill>
                            <a:schemeClr val="tx1"/>
                          </a:solidFill>
                          <a:latin typeface="+mn-lt"/>
                          <a:ea typeface="+mn-ea"/>
                          <a:cs typeface="mohammad bold art 1" pitchFamily="2" charset="-78"/>
                        </a:rPr>
                        <a:t>5-9</a:t>
                      </a:r>
                      <a:endParaRPr lang="en-GB" sz="1600" kern="1200" dirty="0">
                        <a:solidFill>
                          <a:schemeClr val="tx1"/>
                        </a:solidFill>
                        <a:latin typeface="+mn-lt"/>
                        <a:ea typeface="+mn-ea"/>
                        <a:cs typeface="mohammad bold art 1" pitchFamily="2" charset="-78"/>
                      </a:endParaRPr>
                    </a:p>
                    <a:p>
                      <a:pPr algn="just" rtl="1"/>
                      <a:endParaRPr lang="en-US" sz="1600" dirty="0">
                        <a:solidFill>
                          <a:schemeClr val="tx1"/>
                        </a:solidFill>
                      </a:endParaRPr>
                    </a:p>
                  </a:txBody>
                  <a:tcPr/>
                </a:tc>
                <a:tc vMerge="1">
                  <a:txBody>
                    <a:bodyPr/>
                    <a:lstStyle/>
                    <a:p>
                      <a:pPr algn="just" rtl="1"/>
                      <a:endParaRPr lang="en-US" sz="1600" dirty="0">
                        <a:solidFill>
                          <a:schemeClr val="tx1"/>
                        </a:solidFill>
                      </a:endParaRPr>
                    </a:p>
                  </a:txBody>
                  <a:tcPr/>
                </a:tc>
                <a:extLst>
                  <a:ext uri="{0D108BD9-81ED-4DB2-BD59-A6C34878D82A}">
                    <a16:rowId xmlns:a16="http://schemas.microsoft.com/office/drawing/2014/main" val="2280761915"/>
                  </a:ext>
                </a:extLst>
              </a:tr>
            </a:tbl>
          </a:graphicData>
        </a:graphic>
      </p:graphicFrame>
      <p:sp>
        <p:nvSpPr>
          <p:cNvPr id="6" name="ColumnHeader">
            <a:extLst>
              <a:ext uri="{FF2B5EF4-FFF2-40B4-BE49-F238E27FC236}">
                <a16:creationId xmlns:a16="http://schemas.microsoft.com/office/drawing/2014/main" id="{DE853D7C-70B5-402C-B440-D9ACF628D7C9}"/>
              </a:ext>
            </a:extLst>
          </p:cNvPr>
          <p:cNvSpPr>
            <a:spLocks noChangeArrowheads="1"/>
          </p:cNvSpPr>
          <p:nvPr/>
        </p:nvSpPr>
        <p:spPr bwMode="gray">
          <a:xfrm>
            <a:off x="270831" y="873772"/>
            <a:ext cx="11639671" cy="492443"/>
          </a:xfrm>
          <a:prstGeom prst="rect">
            <a:avLst/>
          </a:prstGeom>
          <a:solidFill>
            <a:srgbClr val="114C76"/>
          </a:solidFill>
          <a:ln w="9525" algn="ctr">
            <a:noFill/>
            <a:miter lim="800000"/>
            <a:headEnd type="none" w="lg" len="lg"/>
            <a:tailEnd type="none" w="lg" len="lg"/>
          </a:ln>
          <a:effectLst/>
        </p:spPr>
        <p:txBody>
          <a:bodyPr wrap="square" tIns="91440" bIns="91440" anchor="b">
            <a:spAutoFit/>
          </a:bodyPr>
          <a:lstStyle/>
          <a:p>
            <a:pPr lvl="0" algn="ctr">
              <a:buClr>
                <a:srgbClr val="808080"/>
              </a:buClr>
              <a:defRPr/>
            </a:pPr>
            <a:r>
              <a:rPr lang="ar-KW" sz="2000" b="1" dirty="0">
                <a:solidFill>
                  <a:srgbClr val="FFFFFF"/>
                </a:solidFill>
                <a:latin typeface="Calibri Light" panose="020F0302020204030204"/>
                <a:cs typeface="mohammad bold art 1" pitchFamily="2" charset="-78"/>
              </a:rPr>
              <a:t>الكتاب الحادي عشر – التعامل في الأوراق المالية</a:t>
            </a:r>
          </a:p>
        </p:txBody>
      </p:sp>
    </p:spTree>
    <p:extLst>
      <p:ext uri="{BB962C8B-B14F-4D97-AF65-F5344CB8AC3E}">
        <p14:creationId xmlns:p14="http://schemas.microsoft.com/office/powerpoint/2010/main" val="1574614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2171428" y="216229"/>
            <a:ext cx="7209025" cy="584775"/>
          </a:xfrm>
          <a:prstGeom prst="rect">
            <a:avLst/>
          </a:prstGeom>
        </p:spPr>
        <p:txBody>
          <a:bodyPr wrap="none">
            <a:spAutoFit/>
          </a:bodyPr>
          <a:lstStyle/>
          <a:p>
            <a:pPr lvl="0" rtl="1" fontAlgn="base">
              <a:spcBef>
                <a:spcPct val="0"/>
              </a:spcBef>
              <a:spcAft>
                <a:spcPts val="600"/>
              </a:spcAft>
            </a:pPr>
            <a:r>
              <a:rPr lang="ar-KW" sz="3200" b="1" dirty="0">
                <a:solidFill>
                  <a:schemeClr val="accent1">
                    <a:lumMod val="50000"/>
                  </a:schemeClr>
                </a:solidFill>
                <a:latin typeface="Calibri" pitchFamily="34" charset="0"/>
                <a:cs typeface="mohammad bold art 1" pitchFamily="2" charset="-78"/>
              </a:rPr>
              <a:t>تعديلات اللائحة التنفيذية لهيئة أسواق المال</a:t>
            </a:r>
          </a:p>
        </p:txBody>
      </p:sp>
      <p:graphicFrame>
        <p:nvGraphicFramePr>
          <p:cNvPr id="7" name="Table 6">
            <a:extLst>
              <a:ext uri="{FF2B5EF4-FFF2-40B4-BE49-F238E27FC236}">
                <a16:creationId xmlns:a16="http://schemas.microsoft.com/office/drawing/2014/main" id="{5851E4AE-7868-4791-B330-042BF3C37079}"/>
              </a:ext>
            </a:extLst>
          </p:cNvPr>
          <p:cNvGraphicFramePr>
            <a:graphicFrameLocks noGrp="1"/>
          </p:cNvGraphicFramePr>
          <p:nvPr>
            <p:extLst>
              <p:ext uri="{D42A27DB-BD31-4B8C-83A1-F6EECF244321}">
                <p14:modId xmlns:p14="http://schemas.microsoft.com/office/powerpoint/2010/main" val="1802445270"/>
              </p:ext>
            </p:extLst>
          </p:nvPr>
        </p:nvGraphicFramePr>
        <p:xfrm>
          <a:off x="270831" y="1513253"/>
          <a:ext cx="11639671" cy="4457470"/>
        </p:xfrm>
        <a:graphic>
          <a:graphicData uri="http://schemas.openxmlformats.org/drawingml/2006/table">
            <a:tbl>
              <a:tblPr firstRow="1" bandRow="1">
                <a:tableStyleId>{5C22544A-7EE6-4342-B048-85BDC9FD1C3A}</a:tableStyleId>
              </a:tblPr>
              <a:tblGrid>
                <a:gridCol w="8569112">
                  <a:extLst>
                    <a:ext uri="{9D8B030D-6E8A-4147-A177-3AD203B41FA5}">
                      <a16:colId xmlns:a16="http://schemas.microsoft.com/office/drawing/2014/main" val="1015224639"/>
                    </a:ext>
                  </a:extLst>
                </a:gridCol>
                <a:gridCol w="1743087">
                  <a:extLst>
                    <a:ext uri="{9D8B030D-6E8A-4147-A177-3AD203B41FA5}">
                      <a16:colId xmlns:a16="http://schemas.microsoft.com/office/drawing/2014/main" val="1493956031"/>
                    </a:ext>
                  </a:extLst>
                </a:gridCol>
                <a:gridCol w="1327472">
                  <a:extLst>
                    <a:ext uri="{9D8B030D-6E8A-4147-A177-3AD203B41FA5}">
                      <a16:colId xmlns:a16="http://schemas.microsoft.com/office/drawing/2014/main" val="3581302284"/>
                    </a:ext>
                  </a:extLst>
                </a:gridCol>
              </a:tblGrid>
              <a:tr h="437692">
                <a:tc>
                  <a:txBody>
                    <a:bodyPr/>
                    <a:lstStyle/>
                    <a:p>
                      <a:pPr algn="ctr"/>
                      <a:r>
                        <a:rPr lang="ar-KW" sz="1600" dirty="0">
                          <a:solidFill>
                            <a:schemeClr val="tx1"/>
                          </a:solidFill>
                          <a:cs typeface="mohammad bold art 1" pitchFamily="2" charset="-78"/>
                        </a:rPr>
                        <a:t>التعديل/الإضافة</a:t>
                      </a:r>
                      <a:endParaRPr lang="en-US" sz="1600" dirty="0">
                        <a:solidFill>
                          <a:schemeClr val="tx1"/>
                        </a:solidFill>
                        <a:cs typeface="mohammad bold art 1" pitchFamily="2" charset="-78"/>
                      </a:endParaRPr>
                    </a:p>
                  </a:txBody>
                  <a:tcPr/>
                </a:tc>
                <a:tc>
                  <a:txBody>
                    <a:bodyPr/>
                    <a:lstStyle/>
                    <a:p>
                      <a:pPr algn="ctr"/>
                      <a:r>
                        <a:rPr lang="ar-KW" sz="1600" dirty="0">
                          <a:solidFill>
                            <a:schemeClr val="tx1"/>
                          </a:solidFill>
                          <a:cs typeface="mohammad bold art 1" pitchFamily="2" charset="-78"/>
                        </a:rPr>
                        <a:t>المادة </a:t>
                      </a:r>
                      <a:endParaRPr lang="en-US" sz="1600" dirty="0">
                        <a:solidFill>
                          <a:schemeClr val="tx1"/>
                        </a:solidFill>
                        <a:cs typeface="mohammad bold art 1" pitchFamily="2" charset="-78"/>
                      </a:endParaRPr>
                    </a:p>
                  </a:txBody>
                  <a:tcPr/>
                </a:tc>
                <a:tc>
                  <a:txBody>
                    <a:bodyPr/>
                    <a:lstStyle/>
                    <a:p>
                      <a:pPr algn="ctr"/>
                      <a:r>
                        <a:rPr lang="ar-KW" sz="1600" dirty="0">
                          <a:solidFill>
                            <a:schemeClr val="tx1"/>
                          </a:solidFill>
                          <a:cs typeface="mohammad bold art 1" pitchFamily="2" charset="-78"/>
                        </a:rPr>
                        <a:t>الفصل</a:t>
                      </a:r>
                      <a:endParaRPr lang="en-US" sz="1600" dirty="0">
                        <a:solidFill>
                          <a:schemeClr val="tx1"/>
                        </a:solidFill>
                        <a:cs typeface="mohammad bold art 1" pitchFamily="2" charset="-78"/>
                      </a:endParaRPr>
                    </a:p>
                  </a:txBody>
                  <a:tcPr/>
                </a:tc>
                <a:extLst>
                  <a:ext uri="{0D108BD9-81ED-4DB2-BD59-A6C34878D82A}">
                    <a16:rowId xmlns:a16="http://schemas.microsoft.com/office/drawing/2014/main" val="3967659155"/>
                  </a:ext>
                </a:extLst>
              </a:tr>
              <a:tr h="1254716">
                <a:tc>
                  <a:txBody>
                    <a:bodyPr/>
                    <a:lstStyle/>
                    <a:p>
                      <a:pPr marL="0" lvl="0" algn="just" defTabSz="914400" rtl="1" eaLnBrk="1" latinLnBrk="0" hangingPunct="1"/>
                      <a:r>
                        <a:rPr lang="ar-KW" sz="1600" b="1" u="sng" kern="1200" dirty="0">
                          <a:solidFill>
                            <a:schemeClr val="accent1">
                              <a:lumMod val="50000"/>
                            </a:schemeClr>
                          </a:solidFill>
                          <a:latin typeface="+mn-lt"/>
                          <a:ea typeface="+mn-ea"/>
                          <a:cs typeface="mohammad bold art 1" pitchFamily="2" charset="-78"/>
                        </a:rPr>
                        <a:t>نشرة الاكتتاب التكميلية:</a:t>
                      </a:r>
                    </a:p>
                    <a:p>
                      <a:pPr marL="0" lvl="0" algn="just" defTabSz="914400" rtl="1" eaLnBrk="1" latinLnBrk="0" hangingPunct="1"/>
                      <a:r>
                        <a:rPr lang="ar-KW" sz="1600" kern="1200" dirty="0">
                          <a:solidFill>
                            <a:schemeClr val="accent1">
                              <a:lumMod val="50000"/>
                            </a:schemeClr>
                          </a:solidFill>
                          <a:latin typeface="+mn-lt"/>
                          <a:ea typeface="+mn-ea"/>
                          <a:cs typeface="mohammad bold art 1" pitchFamily="2" charset="-78"/>
                        </a:rPr>
                        <a:t>إذا طرأ أي تغيير جوهري أو تبين وجود خطأ أو اختلاف في أي من البيانات أو المعلومات المتاحة في نشرة الاكتتاب المعتمدة من قبل الهيئة، يتعين على المصدر أو وكيل الاكتتاب – </a:t>
                      </a:r>
                      <a:r>
                        <a:rPr lang="ar-KW" sz="1600" u="sng" kern="1200" dirty="0">
                          <a:solidFill>
                            <a:schemeClr val="accent1">
                              <a:lumMod val="50000"/>
                            </a:schemeClr>
                          </a:solidFill>
                          <a:latin typeface="+mn-lt"/>
                          <a:ea typeface="+mn-ea"/>
                          <a:cs typeface="mohammad bold art 1" pitchFamily="2" charset="-78"/>
                        </a:rPr>
                        <a:t>قبل انتهاء فترة الاكتتاب وفترة تداول حقوق الأولوية حسب الأحوال </a:t>
                      </a:r>
                      <a:r>
                        <a:rPr lang="ar-KW" sz="1600" kern="1200" dirty="0">
                          <a:solidFill>
                            <a:schemeClr val="accent1">
                              <a:lumMod val="50000"/>
                            </a:schemeClr>
                          </a:solidFill>
                          <a:latin typeface="+mn-lt"/>
                          <a:ea typeface="+mn-ea"/>
                          <a:cs typeface="mohammad bold art 1" pitchFamily="2" charset="-78"/>
                        </a:rPr>
                        <a:t>– أن يقدم إلى الهيئة نشرة اكتتاب تكميلية تتضمن التعديلات اللازمة.</a:t>
                      </a:r>
                    </a:p>
                    <a:p>
                      <a:pPr marL="0" lvl="0" algn="just" defTabSz="914400" rtl="1" eaLnBrk="1" latinLnBrk="0" hangingPunct="1"/>
                      <a:r>
                        <a:rPr lang="ar-KW" sz="1600" kern="1200" dirty="0">
                          <a:solidFill>
                            <a:schemeClr val="accent1">
                              <a:lumMod val="50000"/>
                            </a:schemeClr>
                          </a:solidFill>
                          <a:latin typeface="+mn-lt"/>
                          <a:ea typeface="+mn-ea"/>
                          <a:cs typeface="mohammad bold art 1" pitchFamily="2" charset="-78"/>
                        </a:rPr>
                        <a:t>...</a:t>
                      </a:r>
                      <a:endParaRPr lang="en-GB" sz="1600" kern="1200" dirty="0">
                        <a:solidFill>
                          <a:schemeClr val="accent1">
                            <a:lumMod val="50000"/>
                          </a:schemeClr>
                        </a:solidFill>
                        <a:latin typeface="+mn-lt"/>
                        <a:ea typeface="+mn-ea"/>
                        <a:cs typeface="mohammad bold art 1" pitchFamily="2" charset="-78"/>
                      </a:endParaRPr>
                    </a:p>
                  </a:txBody>
                  <a:tcPr/>
                </a:tc>
                <a:tc>
                  <a:txBody>
                    <a:bodyPr/>
                    <a:lstStyle/>
                    <a:p>
                      <a:pPr algn="ctr"/>
                      <a:r>
                        <a:rPr lang="ar-KW" sz="1600" dirty="0">
                          <a:cs typeface="mohammad bold art 1" pitchFamily="2" charset="-78"/>
                        </a:rPr>
                        <a:t>5-26</a:t>
                      </a:r>
                      <a:endParaRPr lang="en-GB" sz="1600" dirty="0">
                        <a:cs typeface="mohammad bold art 1" pitchFamily="2" charset="-78"/>
                      </a:endParaRPr>
                    </a:p>
                  </a:txBody>
                  <a:tcPr anchor="ctr"/>
                </a:tc>
                <a:tc rowSpan="3">
                  <a:txBody>
                    <a:bodyPr/>
                    <a:lstStyle/>
                    <a:p>
                      <a:pPr marL="0" algn="ctr" defTabSz="914400" rtl="0" eaLnBrk="1" latinLnBrk="0" hangingPunct="1"/>
                      <a:endParaRPr lang="ar-KW" sz="1600" kern="1200" dirty="0">
                        <a:solidFill>
                          <a:schemeClr val="tx1"/>
                        </a:solidFill>
                        <a:latin typeface="+mn-lt"/>
                        <a:ea typeface="+mn-ea"/>
                        <a:cs typeface="mohammad bold art 1" pitchFamily="2" charset="-78"/>
                      </a:endParaRPr>
                    </a:p>
                    <a:p>
                      <a:pPr marL="0" algn="ctr" defTabSz="914400" rtl="0" eaLnBrk="1" latinLnBrk="0" hangingPunct="1"/>
                      <a:endParaRPr lang="ar-KW" sz="1600" kern="1200" dirty="0">
                        <a:solidFill>
                          <a:schemeClr val="tx1"/>
                        </a:solidFill>
                        <a:latin typeface="+mn-lt"/>
                        <a:ea typeface="+mn-ea"/>
                        <a:cs typeface="mohammad bold art 1" pitchFamily="2" charset="-78"/>
                      </a:endParaRPr>
                    </a:p>
                    <a:p>
                      <a:pPr marL="0" algn="ctr" defTabSz="914400" rtl="0" eaLnBrk="1" latinLnBrk="0" hangingPunct="1"/>
                      <a:endParaRPr lang="ar-KW" sz="1600" kern="1200" dirty="0">
                        <a:solidFill>
                          <a:schemeClr val="tx1"/>
                        </a:solidFill>
                        <a:latin typeface="+mn-lt"/>
                        <a:ea typeface="+mn-ea"/>
                        <a:cs typeface="mohammad bold art 1" pitchFamily="2" charset="-78"/>
                      </a:endParaRPr>
                    </a:p>
                    <a:p>
                      <a:pPr marL="0" algn="ctr" defTabSz="914400" rtl="0" eaLnBrk="1" latinLnBrk="0" hangingPunct="1"/>
                      <a:endParaRPr lang="ar-KW" sz="1600" kern="1200" dirty="0">
                        <a:solidFill>
                          <a:schemeClr val="tx1"/>
                        </a:solidFill>
                        <a:latin typeface="+mn-lt"/>
                        <a:ea typeface="+mn-ea"/>
                        <a:cs typeface="mohammad bold art 1" pitchFamily="2" charset="-78"/>
                      </a:endParaRPr>
                    </a:p>
                    <a:p>
                      <a:pPr marL="0" algn="ctr" defTabSz="914400" rtl="0" eaLnBrk="1" latinLnBrk="0" hangingPunct="1"/>
                      <a:endParaRPr lang="ar-KW" sz="1600" kern="1200" dirty="0">
                        <a:solidFill>
                          <a:schemeClr val="tx1"/>
                        </a:solidFill>
                        <a:latin typeface="+mn-lt"/>
                        <a:ea typeface="+mn-ea"/>
                        <a:cs typeface="mohammad bold art 1" pitchFamily="2" charset="-78"/>
                      </a:endParaRPr>
                    </a:p>
                    <a:p>
                      <a:pPr marL="0" algn="ctr" defTabSz="914400" rtl="0" eaLnBrk="1" latinLnBrk="0" hangingPunct="1"/>
                      <a:endParaRPr lang="ar-KW" sz="1600" kern="1200" dirty="0">
                        <a:solidFill>
                          <a:schemeClr val="tx1"/>
                        </a:solidFill>
                        <a:latin typeface="+mn-lt"/>
                        <a:ea typeface="+mn-ea"/>
                        <a:cs typeface="mohammad bold art 1" pitchFamily="2" charset="-78"/>
                      </a:endParaRPr>
                    </a:p>
                    <a:p>
                      <a:pPr marL="0" algn="ctr" defTabSz="914400" rtl="0" eaLnBrk="1" latinLnBrk="0" hangingPunct="1"/>
                      <a:endParaRPr lang="ar-KW" sz="1600" kern="1200" dirty="0">
                        <a:solidFill>
                          <a:schemeClr val="tx1"/>
                        </a:solidFill>
                        <a:latin typeface="+mn-lt"/>
                        <a:ea typeface="+mn-ea"/>
                        <a:cs typeface="mohammad bold art 1" pitchFamily="2" charset="-78"/>
                      </a:endParaRPr>
                    </a:p>
                    <a:p>
                      <a:pPr marL="0" algn="ctr" defTabSz="914400" rtl="0" eaLnBrk="1" latinLnBrk="0" hangingPunct="1"/>
                      <a:endParaRPr lang="ar-KW" sz="1600" kern="1200" dirty="0">
                        <a:solidFill>
                          <a:schemeClr val="tx1"/>
                        </a:solidFill>
                        <a:latin typeface="+mn-lt"/>
                        <a:ea typeface="+mn-ea"/>
                        <a:cs typeface="mohammad bold art 1" pitchFamily="2" charset="-78"/>
                      </a:endParaRPr>
                    </a:p>
                    <a:p>
                      <a:pPr marL="0" algn="ctr" defTabSz="914400" rtl="0" eaLnBrk="1" latinLnBrk="0" hangingPunct="1"/>
                      <a:r>
                        <a:rPr lang="ar-KW" sz="1600" kern="1200" dirty="0">
                          <a:solidFill>
                            <a:schemeClr val="tx1"/>
                          </a:solidFill>
                          <a:latin typeface="+mn-lt"/>
                          <a:ea typeface="+mn-ea"/>
                          <a:cs typeface="mohammad bold art 1" pitchFamily="2" charset="-78"/>
                        </a:rPr>
                        <a:t>الخامس</a:t>
                      </a:r>
                    </a:p>
                    <a:p>
                      <a:pPr marL="0" algn="ctr" defTabSz="914400" rtl="0" eaLnBrk="1" latinLnBrk="0" hangingPunct="1"/>
                      <a:endParaRPr lang="ar-KW" sz="1600" kern="1200" dirty="0">
                        <a:solidFill>
                          <a:schemeClr val="tx1"/>
                        </a:solidFill>
                        <a:latin typeface="+mn-lt"/>
                        <a:ea typeface="+mn-ea"/>
                        <a:cs typeface="mohammad bold art 1" pitchFamily="2" charset="-78"/>
                      </a:endParaRPr>
                    </a:p>
                    <a:p>
                      <a:pPr marL="0" algn="ctr" defTabSz="914400" rtl="0" eaLnBrk="1" latinLnBrk="0" hangingPunct="1"/>
                      <a:endParaRPr lang="ar-KW" sz="1600" kern="1200" dirty="0">
                        <a:solidFill>
                          <a:schemeClr val="tx1"/>
                        </a:solidFill>
                        <a:latin typeface="+mn-lt"/>
                        <a:ea typeface="+mn-ea"/>
                        <a:cs typeface="mohammad bold art 1" pitchFamily="2" charset="-78"/>
                      </a:endParaRPr>
                    </a:p>
                    <a:p>
                      <a:pPr marL="0" algn="ctr" defTabSz="914400" rtl="0" eaLnBrk="1" latinLnBrk="0" hangingPunct="1"/>
                      <a:endParaRPr lang="en-GB" sz="1600" kern="1200" dirty="0">
                        <a:solidFill>
                          <a:schemeClr val="tx1"/>
                        </a:solidFill>
                        <a:latin typeface="+mn-lt"/>
                        <a:ea typeface="+mn-ea"/>
                        <a:cs typeface="mohammad bold art 1" pitchFamily="2" charset="-78"/>
                      </a:endParaRPr>
                    </a:p>
                  </a:txBody>
                  <a:tcPr/>
                </a:tc>
                <a:extLst>
                  <a:ext uri="{0D108BD9-81ED-4DB2-BD59-A6C34878D82A}">
                    <a16:rowId xmlns:a16="http://schemas.microsoft.com/office/drawing/2014/main" val="350443782"/>
                  </a:ext>
                </a:extLst>
              </a:tr>
              <a:tr h="1464035">
                <a:tc>
                  <a:txBody>
                    <a:bodyPr/>
                    <a:lstStyle/>
                    <a:p>
                      <a:pPr marL="0" lvl="0" algn="just" defTabSz="914400" rtl="1" eaLnBrk="1" latinLnBrk="0" hangingPunct="1"/>
                      <a:r>
                        <a:rPr lang="ar-KW" sz="1600" kern="1200" dirty="0">
                          <a:solidFill>
                            <a:schemeClr val="accent1">
                              <a:lumMod val="50000"/>
                            </a:schemeClr>
                          </a:solidFill>
                          <a:latin typeface="+mn-lt"/>
                          <a:ea typeface="+mn-ea"/>
                          <a:cs typeface="mohammad bold art 1" pitchFamily="2" charset="-78"/>
                        </a:rPr>
                        <a:t>يجب على المصدر، ووكيل الاكتتاب، وكافة الملتزمين - إن وجدوا - أن ينشروا على موقعهم الإلكتروني على الإنترنت نسخة من نشرة الاكتتاب المعتمدة من الهيئة، وبحيث تكون النسخة متاحة بالموقع للطباعة والتحميل قبل فتح باب الاكتتاب بيومي عمل على الأقل.</a:t>
                      </a:r>
                    </a:p>
                    <a:p>
                      <a:pPr marL="0" lvl="0" algn="just" defTabSz="914400" rtl="1" eaLnBrk="1" latinLnBrk="0" hangingPunct="1"/>
                      <a:r>
                        <a:rPr lang="ar-KW" sz="1600" u="sng" kern="1200" dirty="0">
                          <a:solidFill>
                            <a:schemeClr val="accent1">
                              <a:lumMod val="50000"/>
                            </a:schemeClr>
                          </a:solidFill>
                          <a:latin typeface="+mn-lt"/>
                          <a:ea typeface="+mn-ea"/>
                          <a:cs typeface="mohammad bold art 1" pitchFamily="2" charset="-78"/>
                        </a:rPr>
                        <a:t>ودون الإخلال بحكم الفقرة السابقة، يجب على الشركة المدرجة أن تنشر نسخة من نشرة الاكتتاب على الموقع الالكتروني للبورصة.</a:t>
                      </a:r>
                      <a:endParaRPr lang="en-GB" sz="1600" u="sng" kern="1200" dirty="0">
                        <a:solidFill>
                          <a:schemeClr val="accent1">
                            <a:lumMod val="50000"/>
                          </a:schemeClr>
                        </a:solidFill>
                        <a:latin typeface="+mn-lt"/>
                        <a:ea typeface="+mn-ea"/>
                        <a:cs typeface="mohammad bold art 1" pitchFamily="2" charset="-78"/>
                      </a:endParaRPr>
                    </a:p>
                  </a:txBody>
                  <a:tcPr/>
                </a:tc>
                <a:tc>
                  <a:txBody>
                    <a:bodyPr/>
                    <a:lstStyle/>
                    <a:p>
                      <a:pPr marL="0" algn="ctr" defTabSz="914400" rtl="0" eaLnBrk="1" latinLnBrk="0" hangingPunct="1"/>
                      <a:r>
                        <a:rPr lang="ar-KW" sz="1600" kern="1200" dirty="0">
                          <a:solidFill>
                            <a:schemeClr val="tx1"/>
                          </a:solidFill>
                          <a:latin typeface="+mn-lt"/>
                          <a:ea typeface="+mn-ea"/>
                          <a:cs typeface="mohammad bold art 1" pitchFamily="2" charset="-78"/>
                        </a:rPr>
                        <a:t>5-27</a:t>
                      </a:r>
                      <a:endParaRPr lang="en-GB" sz="1600" kern="1200" dirty="0">
                        <a:solidFill>
                          <a:schemeClr val="tx1"/>
                        </a:solidFill>
                        <a:latin typeface="+mn-lt"/>
                        <a:ea typeface="+mn-ea"/>
                        <a:cs typeface="mohammad bold art 1" pitchFamily="2" charset="-78"/>
                      </a:endParaRPr>
                    </a:p>
                  </a:txBody>
                  <a:tcPr anchor="ctr"/>
                </a:tc>
                <a:tc vMerge="1">
                  <a:txBody>
                    <a:bodyPr/>
                    <a:lstStyle/>
                    <a:p>
                      <a:pPr marL="0" algn="ctr" defTabSz="914400" rtl="0" eaLnBrk="1" latinLnBrk="0" hangingPunct="1"/>
                      <a:endParaRPr lang="en-GB" sz="1600" kern="1200" dirty="0">
                        <a:solidFill>
                          <a:schemeClr val="tx1"/>
                        </a:solidFill>
                        <a:latin typeface="+mn-lt"/>
                        <a:ea typeface="+mn-ea"/>
                        <a:cs typeface="mohammad bold art 1" pitchFamily="2" charset="-78"/>
                      </a:endParaRPr>
                    </a:p>
                  </a:txBody>
                  <a:tcPr/>
                </a:tc>
                <a:extLst>
                  <a:ext uri="{0D108BD9-81ED-4DB2-BD59-A6C34878D82A}">
                    <a16:rowId xmlns:a16="http://schemas.microsoft.com/office/drawing/2014/main" val="4227895463"/>
                  </a:ext>
                </a:extLst>
              </a:tr>
              <a:tr h="1245103">
                <a:tc>
                  <a:txBody>
                    <a:bodyPr/>
                    <a:lstStyle/>
                    <a:p>
                      <a:pPr marL="0" lvl="0" algn="just" defTabSz="914400" rtl="1" eaLnBrk="1" latinLnBrk="0" hangingPunct="1"/>
                      <a:r>
                        <a:rPr lang="ar-KW" sz="1600" kern="1200" dirty="0">
                          <a:solidFill>
                            <a:schemeClr val="accent1">
                              <a:lumMod val="50000"/>
                            </a:schemeClr>
                          </a:solidFill>
                          <a:latin typeface="+mn-lt"/>
                          <a:ea typeface="+mn-ea"/>
                          <a:cs typeface="mohammad bold art 1" pitchFamily="2" charset="-78"/>
                        </a:rPr>
                        <a:t>يتم تخصيص الأوراق المالية بالطريقة المحددة في نشرة الاكتتاب خلال مدة أقصاها خمسة أيام عمل من تاريخ غلق باب الاكتتاب.</a:t>
                      </a:r>
                    </a:p>
                    <a:p>
                      <a:pPr marL="0" lvl="0" algn="just" defTabSz="914400" rtl="1" eaLnBrk="1" latinLnBrk="0" hangingPunct="1"/>
                      <a:r>
                        <a:rPr lang="ar-KW" sz="1600" u="sng" kern="1200" dirty="0">
                          <a:solidFill>
                            <a:schemeClr val="accent1">
                              <a:lumMod val="50000"/>
                            </a:schemeClr>
                          </a:solidFill>
                          <a:latin typeface="+mn-lt"/>
                          <a:ea typeface="+mn-ea"/>
                          <a:cs typeface="mohammad bold art 1" pitchFamily="2" charset="-78"/>
                        </a:rPr>
                        <a:t>ويتم الإعلان عن نتائج التخصيص والاكتتاب – خلال المدة المشار إليها في الفقرة السابقة – بذات الطريقة المستخدمة لنشر وإعلان فترة الاكتتاب.</a:t>
                      </a:r>
                      <a:endParaRPr lang="en-GB" sz="1600" u="sng" kern="1200" dirty="0">
                        <a:solidFill>
                          <a:schemeClr val="accent1">
                            <a:lumMod val="50000"/>
                          </a:schemeClr>
                        </a:solidFill>
                        <a:latin typeface="+mn-lt"/>
                        <a:ea typeface="+mn-ea"/>
                        <a:cs typeface="mohammad bold art 1" pitchFamily="2" charset="-78"/>
                      </a:endParaRPr>
                    </a:p>
                  </a:txBody>
                  <a:tcPr/>
                </a:tc>
                <a:tc>
                  <a:txBody>
                    <a:bodyPr/>
                    <a:lstStyle/>
                    <a:p>
                      <a:pPr marL="0" algn="ctr" defTabSz="914400" rtl="0" eaLnBrk="1" latinLnBrk="0" hangingPunct="1"/>
                      <a:r>
                        <a:rPr lang="ar-KW" sz="1600" kern="1200" dirty="0">
                          <a:solidFill>
                            <a:schemeClr val="tx1"/>
                          </a:solidFill>
                          <a:latin typeface="+mn-lt"/>
                          <a:ea typeface="+mn-ea"/>
                          <a:cs typeface="mohammad bold art 1" pitchFamily="2" charset="-78"/>
                        </a:rPr>
                        <a:t>5-36</a:t>
                      </a:r>
                      <a:endParaRPr lang="en-GB" sz="1600" kern="1200" dirty="0">
                        <a:solidFill>
                          <a:schemeClr val="tx1"/>
                        </a:solidFill>
                        <a:latin typeface="+mn-lt"/>
                        <a:ea typeface="+mn-ea"/>
                        <a:cs typeface="mohammad bold art 1" pitchFamily="2" charset="-78"/>
                      </a:endParaRPr>
                    </a:p>
                  </a:txBody>
                  <a:tcPr anchor="ctr"/>
                </a:tc>
                <a:tc vMerge="1">
                  <a:txBody>
                    <a:bodyPr/>
                    <a:lstStyle/>
                    <a:p>
                      <a:pPr algn="just" rtl="1"/>
                      <a:endParaRPr lang="en-US" sz="1600" dirty="0">
                        <a:solidFill>
                          <a:schemeClr val="tx1"/>
                        </a:solidFill>
                      </a:endParaRPr>
                    </a:p>
                  </a:txBody>
                  <a:tcPr/>
                </a:tc>
                <a:extLst>
                  <a:ext uri="{0D108BD9-81ED-4DB2-BD59-A6C34878D82A}">
                    <a16:rowId xmlns:a16="http://schemas.microsoft.com/office/drawing/2014/main" val="2280761915"/>
                  </a:ext>
                </a:extLst>
              </a:tr>
            </a:tbl>
          </a:graphicData>
        </a:graphic>
      </p:graphicFrame>
      <p:sp>
        <p:nvSpPr>
          <p:cNvPr id="6" name="ColumnHeader">
            <a:extLst>
              <a:ext uri="{FF2B5EF4-FFF2-40B4-BE49-F238E27FC236}">
                <a16:creationId xmlns:a16="http://schemas.microsoft.com/office/drawing/2014/main" id="{EC1FBBA2-2F06-4820-B9CC-8A239BD01CCE}"/>
              </a:ext>
            </a:extLst>
          </p:cNvPr>
          <p:cNvSpPr>
            <a:spLocks noChangeArrowheads="1"/>
          </p:cNvSpPr>
          <p:nvPr/>
        </p:nvSpPr>
        <p:spPr bwMode="gray">
          <a:xfrm>
            <a:off x="270831" y="1026172"/>
            <a:ext cx="11639671" cy="492443"/>
          </a:xfrm>
          <a:prstGeom prst="rect">
            <a:avLst/>
          </a:prstGeom>
          <a:solidFill>
            <a:srgbClr val="114C76"/>
          </a:solidFill>
          <a:ln w="9525" algn="ctr">
            <a:noFill/>
            <a:miter lim="800000"/>
            <a:headEnd type="none" w="lg" len="lg"/>
            <a:tailEnd type="none" w="lg" len="lg"/>
          </a:ln>
          <a:effectLst/>
        </p:spPr>
        <p:txBody>
          <a:bodyPr wrap="square" tIns="91440" bIns="91440" anchor="b">
            <a:spAutoFit/>
          </a:bodyPr>
          <a:lstStyle/>
          <a:p>
            <a:pPr lvl="0" algn="ctr">
              <a:buClr>
                <a:srgbClr val="808080"/>
              </a:buClr>
              <a:defRPr/>
            </a:pPr>
            <a:r>
              <a:rPr lang="ar-KW" sz="2000" b="1" dirty="0">
                <a:solidFill>
                  <a:srgbClr val="FFFFFF"/>
                </a:solidFill>
                <a:latin typeface="Calibri Light" panose="020F0302020204030204"/>
                <a:cs typeface="mohammad bold art 1" pitchFamily="2" charset="-78"/>
              </a:rPr>
              <a:t>الكتاب الحادي عشر – التعامل في الأوراق المالية</a:t>
            </a:r>
          </a:p>
        </p:txBody>
      </p:sp>
    </p:spTree>
    <p:extLst>
      <p:ext uri="{BB962C8B-B14F-4D97-AF65-F5344CB8AC3E}">
        <p14:creationId xmlns:p14="http://schemas.microsoft.com/office/powerpoint/2010/main" val="2966507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2171428" y="216229"/>
            <a:ext cx="7209025" cy="584775"/>
          </a:xfrm>
          <a:prstGeom prst="rect">
            <a:avLst/>
          </a:prstGeom>
        </p:spPr>
        <p:txBody>
          <a:bodyPr wrap="none">
            <a:spAutoFit/>
          </a:bodyPr>
          <a:lstStyle/>
          <a:p>
            <a:pPr lvl="0" rtl="1" fontAlgn="base">
              <a:spcBef>
                <a:spcPct val="0"/>
              </a:spcBef>
              <a:spcAft>
                <a:spcPts val="600"/>
              </a:spcAft>
            </a:pPr>
            <a:r>
              <a:rPr lang="ar-KW" sz="3200" b="1" dirty="0">
                <a:solidFill>
                  <a:schemeClr val="accent1">
                    <a:lumMod val="50000"/>
                  </a:schemeClr>
                </a:solidFill>
                <a:latin typeface="Calibri" pitchFamily="34" charset="0"/>
                <a:cs typeface="mohammad bold art 1" pitchFamily="2" charset="-78"/>
              </a:rPr>
              <a:t>تعديلات اللائحة التنفيذية لهيئة أسواق المال</a:t>
            </a:r>
          </a:p>
        </p:txBody>
      </p:sp>
      <p:graphicFrame>
        <p:nvGraphicFramePr>
          <p:cNvPr id="7" name="Table 6">
            <a:extLst>
              <a:ext uri="{FF2B5EF4-FFF2-40B4-BE49-F238E27FC236}">
                <a16:creationId xmlns:a16="http://schemas.microsoft.com/office/drawing/2014/main" id="{5851E4AE-7868-4791-B330-042BF3C37079}"/>
              </a:ext>
            </a:extLst>
          </p:cNvPr>
          <p:cNvGraphicFramePr>
            <a:graphicFrameLocks noGrp="1"/>
          </p:cNvGraphicFramePr>
          <p:nvPr>
            <p:extLst>
              <p:ext uri="{D42A27DB-BD31-4B8C-83A1-F6EECF244321}">
                <p14:modId xmlns:p14="http://schemas.microsoft.com/office/powerpoint/2010/main" val="2479499617"/>
              </p:ext>
            </p:extLst>
          </p:nvPr>
        </p:nvGraphicFramePr>
        <p:xfrm>
          <a:off x="528530" y="1853993"/>
          <a:ext cx="11314008" cy="2333852"/>
        </p:xfrm>
        <a:graphic>
          <a:graphicData uri="http://schemas.openxmlformats.org/drawingml/2006/table">
            <a:tbl>
              <a:tblPr firstRow="1" bandRow="1">
                <a:tableStyleId>{5C22544A-7EE6-4342-B048-85BDC9FD1C3A}</a:tableStyleId>
              </a:tblPr>
              <a:tblGrid>
                <a:gridCol w="8329359">
                  <a:extLst>
                    <a:ext uri="{9D8B030D-6E8A-4147-A177-3AD203B41FA5}">
                      <a16:colId xmlns:a16="http://schemas.microsoft.com/office/drawing/2014/main" val="1015224639"/>
                    </a:ext>
                  </a:extLst>
                </a:gridCol>
                <a:gridCol w="1694318">
                  <a:extLst>
                    <a:ext uri="{9D8B030D-6E8A-4147-A177-3AD203B41FA5}">
                      <a16:colId xmlns:a16="http://schemas.microsoft.com/office/drawing/2014/main" val="1493956031"/>
                    </a:ext>
                  </a:extLst>
                </a:gridCol>
                <a:gridCol w="1290331">
                  <a:extLst>
                    <a:ext uri="{9D8B030D-6E8A-4147-A177-3AD203B41FA5}">
                      <a16:colId xmlns:a16="http://schemas.microsoft.com/office/drawing/2014/main" val="3581302284"/>
                    </a:ext>
                  </a:extLst>
                </a:gridCol>
              </a:tblGrid>
              <a:tr h="505052">
                <a:tc>
                  <a:txBody>
                    <a:bodyPr/>
                    <a:lstStyle/>
                    <a:p>
                      <a:pPr algn="ctr"/>
                      <a:r>
                        <a:rPr lang="ar-KW" sz="1600" dirty="0">
                          <a:solidFill>
                            <a:schemeClr val="tx1"/>
                          </a:solidFill>
                          <a:cs typeface="mohammad bold art 1" pitchFamily="2" charset="-78"/>
                        </a:rPr>
                        <a:t>التعديل/الإضافة</a:t>
                      </a:r>
                      <a:endParaRPr lang="en-US" sz="1600" dirty="0">
                        <a:solidFill>
                          <a:schemeClr val="tx1"/>
                        </a:solidFill>
                        <a:cs typeface="mohammad bold art 1" pitchFamily="2" charset="-78"/>
                      </a:endParaRPr>
                    </a:p>
                  </a:txBody>
                  <a:tcPr/>
                </a:tc>
                <a:tc>
                  <a:txBody>
                    <a:bodyPr/>
                    <a:lstStyle/>
                    <a:p>
                      <a:pPr algn="ctr"/>
                      <a:r>
                        <a:rPr lang="ar-KW" sz="1600" dirty="0">
                          <a:solidFill>
                            <a:schemeClr val="tx1"/>
                          </a:solidFill>
                          <a:cs typeface="mohammad bold art 1" pitchFamily="2" charset="-78"/>
                        </a:rPr>
                        <a:t>المادة </a:t>
                      </a:r>
                      <a:endParaRPr lang="en-US" sz="1600" dirty="0">
                        <a:solidFill>
                          <a:schemeClr val="tx1"/>
                        </a:solidFill>
                        <a:cs typeface="mohammad bold art 1" pitchFamily="2" charset="-78"/>
                      </a:endParaRPr>
                    </a:p>
                  </a:txBody>
                  <a:tcPr/>
                </a:tc>
                <a:tc>
                  <a:txBody>
                    <a:bodyPr/>
                    <a:lstStyle/>
                    <a:p>
                      <a:pPr algn="ctr"/>
                      <a:r>
                        <a:rPr lang="ar-KW" sz="1600" dirty="0">
                          <a:solidFill>
                            <a:schemeClr val="tx1"/>
                          </a:solidFill>
                          <a:cs typeface="mohammad bold art 1" pitchFamily="2" charset="-78"/>
                        </a:rPr>
                        <a:t>الفصل</a:t>
                      </a:r>
                      <a:endParaRPr lang="en-US" sz="1600" dirty="0">
                        <a:solidFill>
                          <a:schemeClr val="tx1"/>
                        </a:solidFill>
                        <a:cs typeface="mohammad bold art 1" pitchFamily="2" charset="-78"/>
                      </a:endParaRPr>
                    </a:p>
                  </a:txBody>
                  <a:tcPr/>
                </a:tc>
                <a:extLst>
                  <a:ext uri="{0D108BD9-81ED-4DB2-BD59-A6C34878D82A}">
                    <a16:rowId xmlns:a16="http://schemas.microsoft.com/office/drawing/2014/main" val="3967659155"/>
                  </a:ext>
                </a:extLst>
              </a:tr>
              <a:tr h="1447813">
                <a:tc>
                  <a:txBody>
                    <a:bodyPr/>
                    <a:lstStyle/>
                    <a:p>
                      <a:pPr lvl="0" algn="just" rtl="1"/>
                      <a:r>
                        <a:rPr lang="ar-KW" sz="1600" kern="1200" dirty="0">
                          <a:solidFill>
                            <a:schemeClr val="accent1">
                              <a:lumMod val="50000"/>
                            </a:schemeClr>
                          </a:solidFill>
                          <a:latin typeface="+mn-lt"/>
                          <a:ea typeface="+mn-ea"/>
                          <a:cs typeface="mohammad bold art 1" pitchFamily="2" charset="-78"/>
                        </a:rPr>
                        <a:t>لا يجوز إدراج أي ورقة مالية في البورصة إلا بعد صدور توصية من البورصة وموافقة الهيئة.</a:t>
                      </a:r>
                    </a:p>
                    <a:p>
                      <a:pPr lvl="0" algn="just" rtl="1"/>
                      <a:endParaRPr lang="ar-KW" sz="1600" u="sng" kern="1200" dirty="0">
                        <a:solidFill>
                          <a:schemeClr val="accent1">
                            <a:lumMod val="50000"/>
                          </a:schemeClr>
                        </a:solidFill>
                        <a:latin typeface="+mn-lt"/>
                        <a:ea typeface="+mn-ea"/>
                        <a:cs typeface="mohammad bold art 1" pitchFamily="2" charset="-78"/>
                      </a:endParaRPr>
                    </a:p>
                    <a:p>
                      <a:pPr lvl="0" algn="just" rtl="1"/>
                      <a:r>
                        <a:rPr lang="ar-KW" sz="1600" u="sng" kern="1200" dirty="0">
                          <a:solidFill>
                            <a:schemeClr val="accent1">
                              <a:lumMod val="50000"/>
                            </a:schemeClr>
                          </a:solidFill>
                          <a:latin typeface="+mn-lt"/>
                          <a:ea typeface="+mn-ea"/>
                          <a:cs typeface="mohammad bold art 1" pitchFamily="2" charset="-78"/>
                        </a:rPr>
                        <a:t>ويعفى إدراج حقوق الأولوية من إجراءات الموافقة على الإدراج وإلغاء الإدراج المنصوص عليها في هذا الكتاب، وتعتبر موافقة الهيئة على نشرة الاكتتاب التي تتضمن جواز تداول حقوق الأولوية في البورصة بمثابة موافقة من الهيئة على إدراج هذه الحقوق، ويلغى إدراج حقوق الأولوية بعد إفصاح الشركة المدرجة عن نتائج الاكتتاب في زيادة رأس مال الشركة.</a:t>
                      </a:r>
                    </a:p>
                    <a:p>
                      <a:pPr lvl="0" algn="just" rtl="1"/>
                      <a:r>
                        <a:rPr lang="ar-KW" sz="1600" u="sng" kern="1200" dirty="0">
                          <a:solidFill>
                            <a:schemeClr val="accent1">
                              <a:lumMod val="50000"/>
                            </a:schemeClr>
                          </a:solidFill>
                          <a:latin typeface="+mn-lt"/>
                          <a:ea typeface="+mn-ea"/>
                          <a:cs typeface="mohammad bold art 1" pitchFamily="2" charset="-78"/>
                        </a:rPr>
                        <a:t>وتبين قواعد البورصة ضوابط إدراج حقوق الأولوية</a:t>
                      </a:r>
                      <a:r>
                        <a:rPr lang="ar-KW" sz="1800" u="sng" kern="1200" dirty="0">
                          <a:solidFill>
                            <a:schemeClr val="accent1">
                              <a:lumMod val="50000"/>
                            </a:schemeClr>
                          </a:solidFill>
                          <a:latin typeface="+mn-lt"/>
                          <a:ea typeface="+mn-ea"/>
                          <a:cs typeface="mohammad bold art 1" pitchFamily="2" charset="-78"/>
                        </a:rPr>
                        <a:t>.</a:t>
                      </a:r>
                      <a:endParaRPr lang="en-GB" sz="1800" u="sng" kern="1200" dirty="0">
                        <a:solidFill>
                          <a:schemeClr val="accent1">
                            <a:lumMod val="50000"/>
                          </a:schemeClr>
                        </a:solidFill>
                        <a:latin typeface="+mn-lt"/>
                        <a:ea typeface="+mn-ea"/>
                        <a:cs typeface="mohammad bold art 1" pitchFamily="2" charset="-78"/>
                      </a:endParaRPr>
                    </a:p>
                  </a:txBody>
                  <a:tcPr/>
                </a:tc>
                <a:tc>
                  <a:txBody>
                    <a:bodyPr/>
                    <a:lstStyle/>
                    <a:p>
                      <a:pPr algn="ctr"/>
                      <a:r>
                        <a:rPr lang="ar-KW" sz="1600" dirty="0">
                          <a:cs typeface="mohammad bold art 1" pitchFamily="2" charset="-78"/>
                        </a:rPr>
                        <a:t>1-3</a:t>
                      </a:r>
                      <a:endParaRPr lang="en-GB" sz="1600" dirty="0">
                        <a:cs typeface="mohammad bold art 1" pitchFamily="2" charset="-78"/>
                      </a:endParaRPr>
                    </a:p>
                  </a:txBody>
                  <a:tcPr anchor="ctr"/>
                </a:tc>
                <a:tc>
                  <a:txBody>
                    <a:bodyPr/>
                    <a:lstStyle/>
                    <a:p>
                      <a:pPr algn="ctr"/>
                      <a:r>
                        <a:rPr lang="ar-KW" sz="1600" dirty="0">
                          <a:cs typeface="mohammad bold art 1" pitchFamily="2" charset="-78"/>
                        </a:rPr>
                        <a:t>الأول</a:t>
                      </a:r>
                      <a:endParaRPr lang="en-GB" sz="1600" dirty="0">
                        <a:cs typeface="mohammad bold art 1" pitchFamily="2" charset="-78"/>
                      </a:endParaRPr>
                    </a:p>
                  </a:txBody>
                  <a:tcPr anchor="ctr"/>
                </a:tc>
                <a:extLst>
                  <a:ext uri="{0D108BD9-81ED-4DB2-BD59-A6C34878D82A}">
                    <a16:rowId xmlns:a16="http://schemas.microsoft.com/office/drawing/2014/main" val="350443782"/>
                  </a:ext>
                </a:extLst>
              </a:tr>
            </a:tbl>
          </a:graphicData>
        </a:graphic>
      </p:graphicFrame>
      <p:sp>
        <p:nvSpPr>
          <p:cNvPr id="6" name="ColumnHeader">
            <a:extLst>
              <a:ext uri="{FF2B5EF4-FFF2-40B4-BE49-F238E27FC236}">
                <a16:creationId xmlns:a16="http://schemas.microsoft.com/office/drawing/2014/main" id="{4A2978CB-1C73-4D72-9685-AA930330B5AF}"/>
              </a:ext>
            </a:extLst>
          </p:cNvPr>
          <p:cNvSpPr>
            <a:spLocks noChangeArrowheads="1"/>
          </p:cNvSpPr>
          <p:nvPr/>
        </p:nvSpPr>
        <p:spPr bwMode="gray">
          <a:xfrm>
            <a:off x="528530" y="1361550"/>
            <a:ext cx="11314008" cy="492443"/>
          </a:xfrm>
          <a:prstGeom prst="rect">
            <a:avLst/>
          </a:prstGeom>
          <a:solidFill>
            <a:srgbClr val="114C76"/>
          </a:solidFill>
          <a:ln w="9525" algn="ctr">
            <a:noFill/>
            <a:miter lim="800000"/>
            <a:headEnd type="none" w="lg" len="lg"/>
            <a:tailEnd type="none" w="lg" len="lg"/>
          </a:ln>
          <a:effectLst/>
        </p:spPr>
        <p:txBody>
          <a:bodyPr wrap="square" tIns="91440" bIns="91440" anchor="b">
            <a:spAutoFit/>
          </a:bodyPr>
          <a:lstStyle/>
          <a:p>
            <a:pPr lvl="0" algn="ctr">
              <a:buClr>
                <a:srgbClr val="808080"/>
              </a:buClr>
              <a:defRPr/>
            </a:pPr>
            <a:r>
              <a:rPr lang="ar-KW" sz="2000" b="1" dirty="0">
                <a:solidFill>
                  <a:srgbClr val="FFFFFF"/>
                </a:solidFill>
                <a:latin typeface="Calibri Light" panose="020F0302020204030204"/>
                <a:cs typeface="mohammad bold art 1" pitchFamily="2" charset="-78"/>
              </a:rPr>
              <a:t>الكتاب الثاني عشر – قواعد الإدراج</a:t>
            </a:r>
          </a:p>
        </p:txBody>
      </p:sp>
    </p:spTree>
    <p:extLst>
      <p:ext uri="{BB962C8B-B14F-4D97-AF65-F5344CB8AC3E}">
        <p14:creationId xmlns:p14="http://schemas.microsoft.com/office/powerpoint/2010/main" val="18056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 Diagonal Corner Rectangle 22">
            <a:extLst>
              <a:ext uri="{FF2B5EF4-FFF2-40B4-BE49-F238E27FC236}">
                <a16:creationId xmlns:a16="http://schemas.microsoft.com/office/drawing/2014/main" id="{41762B9E-3CFF-479A-84CF-C77B91192456}"/>
              </a:ext>
            </a:extLst>
          </p:cNvPr>
          <p:cNvSpPr/>
          <p:nvPr/>
        </p:nvSpPr>
        <p:spPr>
          <a:xfrm flipH="1">
            <a:off x="6465552" y="3708183"/>
            <a:ext cx="5237082" cy="2215088"/>
          </a:xfrm>
          <a:prstGeom prst="round2DiagRect">
            <a:avLst>
              <a:gd name="adj1" fmla="val 0"/>
              <a:gd name="adj2" fmla="val 4546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defRPr/>
            </a:pPr>
            <a:endParaRPr lang="ar-KW" sz="1400" dirty="0">
              <a:solidFill>
                <a:schemeClr val="bg1"/>
              </a:solidFill>
              <a:cs typeface="mohammad bold art 1" pitchFamily="2" charset="-78"/>
            </a:endParaRPr>
          </a:p>
        </p:txBody>
      </p:sp>
      <p:cxnSp>
        <p:nvCxnSpPr>
          <p:cNvPr id="4" name="Straight Connector 3">
            <a:extLst>
              <a:ext uri="{FF2B5EF4-FFF2-40B4-BE49-F238E27FC236}">
                <a16:creationId xmlns:a16="http://schemas.microsoft.com/office/drawing/2014/main" id="{6512B541-5452-4E94-850D-C2841DB9B55B}"/>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5" name="Rectangle 4">
            <a:extLst>
              <a:ext uri="{FF2B5EF4-FFF2-40B4-BE49-F238E27FC236}">
                <a16:creationId xmlns:a16="http://schemas.microsoft.com/office/drawing/2014/main" id="{D11FBAB2-B96E-4DFD-B0C0-C09525762E7E}"/>
              </a:ext>
            </a:extLst>
          </p:cNvPr>
          <p:cNvSpPr/>
          <p:nvPr/>
        </p:nvSpPr>
        <p:spPr>
          <a:xfrm>
            <a:off x="3810885" y="214482"/>
            <a:ext cx="3942105" cy="584775"/>
          </a:xfrm>
          <a:prstGeom prst="rect">
            <a:avLst/>
          </a:prstGeom>
        </p:spPr>
        <p:txBody>
          <a:bodyPr wrap="none">
            <a:spAutoFit/>
          </a:bodyPr>
          <a:lstStyle/>
          <a:p>
            <a:pPr lvl="0" rtl="1" fontAlgn="base">
              <a:spcBef>
                <a:spcPct val="0"/>
              </a:spcBef>
              <a:spcAft>
                <a:spcPts val="600"/>
              </a:spcAft>
            </a:pPr>
            <a:r>
              <a:rPr lang="ar-KW" sz="3200" b="1" dirty="0">
                <a:solidFill>
                  <a:schemeClr val="accent1">
                    <a:lumMod val="50000"/>
                  </a:schemeClr>
                </a:solidFill>
                <a:latin typeface="Calibri" pitchFamily="34" charset="0"/>
                <a:cs typeface="mohammad bold art 1" pitchFamily="2" charset="-78"/>
              </a:rPr>
              <a:t>تعديلات قواعد البورصة</a:t>
            </a:r>
          </a:p>
        </p:txBody>
      </p:sp>
      <p:sp>
        <p:nvSpPr>
          <p:cNvPr id="6" name="Round Diagonal Corner Rectangle 22">
            <a:extLst>
              <a:ext uri="{FF2B5EF4-FFF2-40B4-BE49-F238E27FC236}">
                <a16:creationId xmlns:a16="http://schemas.microsoft.com/office/drawing/2014/main" id="{799DBBB8-DE70-4CB4-8942-29276531B6A8}"/>
              </a:ext>
            </a:extLst>
          </p:cNvPr>
          <p:cNvSpPr/>
          <p:nvPr/>
        </p:nvSpPr>
        <p:spPr>
          <a:xfrm flipH="1">
            <a:off x="6457950" y="1189189"/>
            <a:ext cx="5244684" cy="2293284"/>
          </a:xfrm>
          <a:prstGeom prst="round2DiagRect">
            <a:avLst>
              <a:gd name="adj1" fmla="val 0"/>
              <a:gd name="adj2" fmla="val 4546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defRPr/>
            </a:pPr>
            <a:endParaRPr lang="ar-KW" sz="1400" dirty="0">
              <a:solidFill>
                <a:schemeClr val="bg1"/>
              </a:solidFill>
              <a:cs typeface="mohammad bold art 1" pitchFamily="2" charset="-78"/>
            </a:endParaRPr>
          </a:p>
        </p:txBody>
      </p:sp>
      <p:sp>
        <p:nvSpPr>
          <p:cNvPr id="7" name="Title 1">
            <a:extLst>
              <a:ext uri="{FF2B5EF4-FFF2-40B4-BE49-F238E27FC236}">
                <a16:creationId xmlns:a16="http://schemas.microsoft.com/office/drawing/2014/main" id="{F5F872EB-7555-4E72-9DF0-F946E2D9874F}"/>
              </a:ext>
            </a:extLst>
          </p:cNvPr>
          <p:cNvSpPr txBox="1">
            <a:spLocks/>
          </p:cNvSpPr>
          <p:nvPr/>
        </p:nvSpPr>
        <p:spPr>
          <a:xfrm>
            <a:off x="6630778" y="1363038"/>
            <a:ext cx="4851396" cy="43019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rgbClr val="C8964B"/>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sz="1500" b="1" i="0" u="none" strike="noStrike" kern="1200" cap="none" spc="0" normalizeH="0" baseline="0" noProof="0" dirty="0">
              <a:ln>
                <a:noFill/>
              </a:ln>
              <a:solidFill>
                <a:schemeClr val="bg1"/>
              </a:solidFill>
              <a:effectLst/>
              <a:uLnTx/>
              <a:uFillTx/>
              <a:latin typeface="Calibri Light" panose="020F0302020204030204"/>
              <a:ea typeface="+mj-ea"/>
              <a:cs typeface="+mj-cs"/>
            </a:endParaRPr>
          </a:p>
        </p:txBody>
      </p:sp>
      <p:sp>
        <p:nvSpPr>
          <p:cNvPr id="9" name="Rectangle 8">
            <a:extLst>
              <a:ext uri="{FF2B5EF4-FFF2-40B4-BE49-F238E27FC236}">
                <a16:creationId xmlns:a16="http://schemas.microsoft.com/office/drawing/2014/main" id="{19E12882-CD6A-4A1B-A638-E565A51BC1AD}"/>
              </a:ext>
            </a:extLst>
          </p:cNvPr>
          <p:cNvSpPr/>
          <p:nvPr/>
        </p:nvSpPr>
        <p:spPr>
          <a:xfrm>
            <a:off x="11074272" y="1189188"/>
            <a:ext cx="628369" cy="2293283"/>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KW" sz="2800" b="0" i="0" u="none" strike="noStrike" kern="1200" cap="none" spc="0" normalizeH="0" baseline="0" noProof="0" dirty="0">
                <a:ln>
                  <a:noFill/>
                </a:ln>
                <a:solidFill>
                  <a:schemeClr val="bg1"/>
                </a:solidFill>
                <a:effectLst/>
                <a:uLnTx/>
                <a:uFillTx/>
                <a:latin typeface="Calibri Light" panose="020F0302020204030204"/>
                <a:cs typeface="mohammad bold art 1" pitchFamily="2" charset="-78"/>
              </a:rPr>
              <a:t>1</a:t>
            </a:r>
            <a:endParaRPr kumimoji="0" lang="en-US" sz="2800" b="0" i="0" u="none" strike="noStrike" kern="1200" cap="none" spc="0" normalizeH="0" baseline="0" noProof="0" dirty="0">
              <a:ln>
                <a:noFill/>
              </a:ln>
              <a:solidFill>
                <a:schemeClr val="bg1"/>
              </a:solidFill>
              <a:effectLst/>
              <a:uLnTx/>
              <a:uFillTx/>
              <a:latin typeface="Calibri Light" panose="020F0302020204030204"/>
              <a:cs typeface="mohammad bold art 1" pitchFamily="2" charset="-78"/>
            </a:endParaRPr>
          </a:p>
        </p:txBody>
      </p:sp>
      <p:sp>
        <p:nvSpPr>
          <p:cNvPr id="10" name="Rectangle 9">
            <a:extLst>
              <a:ext uri="{FF2B5EF4-FFF2-40B4-BE49-F238E27FC236}">
                <a16:creationId xmlns:a16="http://schemas.microsoft.com/office/drawing/2014/main" id="{79EF59CB-63D0-442D-96C9-FE274A941678}"/>
              </a:ext>
            </a:extLst>
          </p:cNvPr>
          <p:cNvSpPr/>
          <p:nvPr/>
        </p:nvSpPr>
        <p:spPr>
          <a:xfrm>
            <a:off x="6630776" y="1189190"/>
            <a:ext cx="4443496" cy="2308324"/>
          </a:xfrm>
          <a:prstGeom prst="rect">
            <a:avLst/>
          </a:prstGeom>
        </p:spPr>
        <p:txBody>
          <a:bodyPr wrap="square">
            <a:spAutoFit/>
          </a:bodyPr>
          <a:lstStyle/>
          <a:p>
            <a:pPr algn="just" rtl="1"/>
            <a:r>
              <a:rPr lang="ar-KW" sz="1600" b="1" u="sng" dirty="0">
                <a:cs typeface="mohammad bold art 1" pitchFamily="2" charset="-78"/>
              </a:rPr>
              <a:t> إدراج حقوق الأولوية</a:t>
            </a:r>
            <a:r>
              <a:rPr lang="en-US" sz="1600" b="1" u="sng" dirty="0">
                <a:cs typeface="mohammad bold art 1" pitchFamily="2" charset="-78"/>
              </a:rPr>
              <a:t>:</a:t>
            </a:r>
            <a:endParaRPr lang="ar-KW" sz="1600" b="1" u="sng" dirty="0">
              <a:cs typeface="mohammad bold art 1" pitchFamily="2" charset="-78"/>
            </a:endParaRPr>
          </a:p>
          <a:p>
            <a:pPr marL="285750" indent="-285750" algn="just" rtl="1">
              <a:buFont typeface="Wingdings" panose="05000000000000000000" pitchFamily="2" charset="2"/>
              <a:buChar char="§"/>
            </a:pPr>
            <a:r>
              <a:rPr lang="ar-KW" sz="1600" dirty="0">
                <a:cs typeface="mohammad bold art 1" pitchFamily="2" charset="-78"/>
              </a:rPr>
              <a:t>يكون إدراج حقوق من تاريخ بدأ الاكتتاب وحتى خمسة أيام عمل من تاريخ انتهاء فترة الاكتتاب</a:t>
            </a:r>
            <a:endParaRPr lang="en-US" sz="1600" dirty="0">
              <a:cs typeface="mohammad bold art 1" pitchFamily="2" charset="-78"/>
            </a:endParaRPr>
          </a:p>
          <a:p>
            <a:pPr marL="285750" indent="-285750" algn="just" rtl="1">
              <a:buFont typeface="Wingdings" panose="05000000000000000000" pitchFamily="2" charset="2"/>
              <a:buChar char="§"/>
            </a:pPr>
            <a:r>
              <a:rPr lang="ar-KW" sz="1600" dirty="0">
                <a:cs typeface="mohammad bold art 1" pitchFamily="2" charset="-78"/>
              </a:rPr>
              <a:t>يشترط لإدراج وتداول حقوق الأولوية أن تظل أسهم الشركة متداولة في البورصة</a:t>
            </a:r>
          </a:p>
          <a:p>
            <a:pPr marL="285750" indent="-285750" algn="just" rtl="1">
              <a:buFont typeface="Wingdings" panose="05000000000000000000" pitchFamily="2" charset="2"/>
              <a:buChar char="§"/>
            </a:pPr>
            <a:r>
              <a:rPr lang="ar-KW" sz="1600" dirty="0">
                <a:cs typeface="mohammad bold art 1" pitchFamily="2" charset="-78"/>
              </a:rPr>
              <a:t>تلتزم الشركة المدرجة بالإعلان في البورصة عن الجدول الزمني والافصاح عن نتائج الاكتتاب </a:t>
            </a:r>
            <a:endParaRPr lang="en-US" sz="1600" dirty="0">
              <a:cs typeface="mohammad bold art 1" pitchFamily="2" charset="-78"/>
            </a:endParaRPr>
          </a:p>
          <a:p>
            <a:pPr marL="285750" indent="-285750" algn="just" rtl="1">
              <a:buFont typeface="Wingdings" panose="05000000000000000000" pitchFamily="2" charset="2"/>
              <a:buChar char="§"/>
            </a:pPr>
            <a:r>
              <a:rPr lang="ar-KW" sz="1600" dirty="0">
                <a:cs typeface="mohammad bold art 1" pitchFamily="2" charset="-78"/>
              </a:rPr>
              <a:t>يلغى إدراج حقوق الأولوية لأسهم زيادة رأس المال بمجرد قيام الشركة بهذا الإفصاح</a:t>
            </a:r>
          </a:p>
        </p:txBody>
      </p:sp>
      <p:sp>
        <p:nvSpPr>
          <p:cNvPr id="12" name="Rectangle 11">
            <a:extLst>
              <a:ext uri="{FF2B5EF4-FFF2-40B4-BE49-F238E27FC236}">
                <a16:creationId xmlns:a16="http://schemas.microsoft.com/office/drawing/2014/main" id="{D892FF51-8235-45FC-9C89-7CF3CDD3CC86}"/>
              </a:ext>
            </a:extLst>
          </p:cNvPr>
          <p:cNvSpPr/>
          <p:nvPr/>
        </p:nvSpPr>
        <p:spPr>
          <a:xfrm>
            <a:off x="11074268" y="3691548"/>
            <a:ext cx="628369" cy="2194901"/>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libri Light" panose="020F0302020204030204"/>
                <a:cs typeface="mohammad bold art 1" pitchFamily="2" charset="-78"/>
              </a:rPr>
              <a:t>2</a:t>
            </a:r>
          </a:p>
        </p:txBody>
      </p:sp>
      <p:sp>
        <p:nvSpPr>
          <p:cNvPr id="13" name="Rectangle 12">
            <a:extLst>
              <a:ext uri="{FF2B5EF4-FFF2-40B4-BE49-F238E27FC236}">
                <a16:creationId xmlns:a16="http://schemas.microsoft.com/office/drawing/2014/main" id="{61A1E164-1FC1-4315-B2B7-766D7ECCB82D}"/>
              </a:ext>
            </a:extLst>
          </p:cNvPr>
          <p:cNvSpPr/>
          <p:nvPr/>
        </p:nvSpPr>
        <p:spPr>
          <a:xfrm>
            <a:off x="6021343" y="3676507"/>
            <a:ext cx="5073520" cy="338554"/>
          </a:xfrm>
          <a:prstGeom prst="rect">
            <a:avLst/>
          </a:prstGeom>
        </p:spPr>
        <p:txBody>
          <a:bodyPr wrap="square">
            <a:spAutoFit/>
          </a:bodyPr>
          <a:lstStyle/>
          <a:p>
            <a:pPr algn="r" rtl="1"/>
            <a:r>
              <a:rPr lang="ar-KW" sz="1600" b="1" u="sng" dirty="0">
                <a:cs typeface="mohammad bold art 1" pitchFamily="2" charset="-78"/>
              </a:rPr>
              <a:t> احتساب السعر المرجعي</a:t>
            </a:r>
            <a:r>
              <a:rPr lang="en-US" sz="1600" b="1" u="sng" dirty="0">
                <a:cs typeface="mohammad bold art 1" pitchFamily="2" charset="-78"/>
              </a:rPr>
              <a:t>:</a:t>
            </a:r>
            <a:endParaRPr lang="ar-KW" sz="1600" b="1" u="sng" dirty="0">
              <a:cs typeface="mohammad bold art 1" pitchFamily="2" charset="-78"/>
            </a:endParaRPr>
          </a:p>
        </p:txBody>
      </p:sp>
      <p:grpSp>
        <p:nvGrpSpPr>
          <p:cNvPr id="14" name="Group 13">
            <a:extLst>
              <a:ext uri="{FF2B5EF4-FFF2-40B4-BE49-F238E27FC236}">
                <a16:creationId xmlns:a16="http://schemas.microsoft.com/office/drawing/2014/main" id="{DA734BD3-6528-4BC4-8B9D-F3249C9A04BB}"/>
              </a:ext>
            </a:extLst>
          </p:cNvPr>
          <p:cNvGrpSpPr/>
          <p:nvPr/>
        </p:nvGrpSpPr>
        <p:grpSpPr>
          <a:xfrm>
            <a:off x="6714843" y="4569631"/>
            <a:ext cx="4359425" cy="1169551"/>
            <a:chOff x="2864649" y="3912138"/>
            <a:chExt cx="6151191" cy="1169551"/>
          </a:xfrm>
        </p:grpSpPr>
        <p:grpSp>
          <p:nvGrpSpPr>
            <p:cNvPr id="15" name="Group 14">
              <a:extLst>
                <a:ext uri="{FF2B5EF4-FFF2-40B4-BE49-F238E27FC236}">
                  <a16:creationId xmlns:a16="http://schemas.microsoft.com/office/drawing/2014/main" id="{42ABBB53-28EA-4C9F-A819-113E83085F4F}"/>
                </a:ext>
              </a:extLst>
            </p:cNvPr>
            <p:cNvGrpSpPr/>
            <p:nvPr/>
          </p:nvGrpSpPr>
          <p:grpSpPr>
            <a:xfrm>
              <a:off x="2964296" y="3912138"/>
              <a:ext cx="6051544" cy="1169551"/>
              <a:chOff x="3338623" y="3877304"/>
              <a:chExt cx="6051544" cy="1169551"/>
            </a:xfrm>
          </p:grpSpPr>
          <p:grpSp>
            <p:nvGrpSpPr>
              <p:cNvPr id="17" name="Group 16">
                <a:extLst>
                  <a:ext uri="{FF2B5EF4-FFF2-40B4-BE49-F238E27FC236}">
                    <a16:creationId xmlns:a16="http://schemas.microsoft.com/office/drawing/2014/main" id="{6AD3621E-B397-4CA6-BB1B-43A00172FDD6}"/>
                  </a:ext>
                </a:extLst>
              </p:cNvPr>
              <p:cNvGrpSpPr/>
              <p:nvPr/>
            </p:nvGrpSpPr>
            <p:grpSpPr>
              <a:xfrm>
                <a:off x="5680773" y="3877304"/>
                <a:ext cx="3709394" cy="1169551"/>
                <a:chOff x="7115117" y="3878218"/>
                <a:chExt cx="3709394" cy="1169551"/>
              </a:xfrm>
            </p:grpSpPr>
            <p:sp>
              <p:nvSpPr>
                <p:cNvPr id="22" name="TextBox 21">
                  <a:extLst>
                    <a:ext uri="{FF2B5EF4-FFF2-40B4-BE49-F238E27FC236}">
                      <a16:creationId xmlns:a16="http://schemas.microsoft.com/office/drawing/2014/main" id="{C7C3CFED-F772-46BC-9180-8DA2996AB7F7}"/>
                    </a:ext>
                  </a:extLst>
                </p:cNvPr>
                <p:cNvSpPr txBox="1"/>
                <p:nvPr/>
              </p:nvSpPr>
              <p:spPr>
                <a:xfrm>
                  <a:off x="8500905" y="3878218"/>
                  <a:ext cx="2277886" cy="1169551"/>
                </a:xfrm>
                <a:prstGeom prst="rect">
                  <a:avLst/>
                </a:prstGeom>
                <a:noFill/>
              </p:spPr>
              <p:txBody>
                <a:bodyPr wrap="square" rtlCol="0">
                  <a:spAutoFit/>
                </a:bodyPr>
                <a:lstStyle/>
                <a:p>
                  <a:pPr algn="ctr"/>
                  <a:r>
                    <a:rPr lang="ar-KW" sz="1400" dirty="0">
                      <a:cs typeface="mohammad bold art 1" pitchFamily="2" charset="-78"/>
                    </a:rPr>
                    <a:t>سعر إقفال السهم المقررة عليه حقوق الأولوية في اليوم السابق لبدء تداول تلك الحقوق</a:t>
                  </a:r>
                  <a:endParaRPr lang="en-GB" sz="1400" dirty="0">
                    <a:cs typeface="mohammad bold art 1" pitchFamily="2" charset="-78"/>
                  </a:endParaRPr>
                </a:p>
              </p:txBody>
            </p:sp>
            <p:sp>
              <p:nvSpPr>
                <p:cNvPr id="23" name="TextBox 22">
                  <a:extLst>
                    <a:ext uri="{FF2B5EF4-FFF2-40B4-BE49-F238E27FC236}">
                      <a16:creationId xmlns:a16="http://schemas.microsoft.com/office/drawing/2014/main" id="{30D36D41-2348-407B-9488-171621A9A016}"/>
                    </a:ext>
                  </a:extLst>
                </p:cNvPr>
                <p:cNvSpPr txBox="1"/>
                <p:nvPr/>
              </p:nvSpPr>
              <p:spPr>
                <a:xfrm>
                  <a:off x="7115117" y="4093659"/>
                  <a:ext cx="1336432" cy="523220"/>
                </a:xfrm>
                <a:prstGeom prst="rect">
                  <a:avLst/>
                </a:prstGeom>
                <a:noFill/>
              </p:spPr>
              <p:txBody>
                <a:bodyPr wrap="square" rtlCol="0">
                  <a:spAutoFit/>
                </a:bodyPr>
                <a:lstStyle/>
                <a:p>
                  <a:pPr algn="ctr"/>
                  <a:r>
                    <a:rPr lang="ar-KW" sz="1400" dirty="0">
                      <a:cs typeface="mohammad bold art 1" pitchFamily="2" charset="-78"/>
                    </a:rPr>
                    <a:t>سعر الاكتتاب</a:t>
                  </a:r>
                  <a:endParaRPr lang="en-GB" sz="1400" dirty="0">
                    <a:cs typeface="mohammad bold art 1" pitchFamily="2" charset="-78"/>
                  </a:endParaRPr>
                </a:p>
              </p:txBody>
            </p:sp>
            <p:sp>
              <p:nvSpPr>
                <p:cNvPr id="24" name="Minus Sign 23">
                  <a:extLst>
                    <a:ext uri="{FF2B5EF4-FFF2-40B4-BE49-F238E27FC236}">
                      <a16:creationId xmlns:a16="http://schemas.microsoft.com/office/drawing/2014/main" id="{3A6B8A54-556B-4E87-9F9A-8177968FDA37}"/>
                    </a:ext>
                  </a:extLst>
                </p:cNvPr>
                <p:cNvSpPr/>
                <p:nvPr/>
              </p:nvSpPr>
              <p:spPr>
                <a:xfrm>
                  <a:off x="8384080" y="4247547"/>
                  <a:ext cx="140675"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400"/>
                </a:p>
              </p:txBody>
            </p:sp>
            <p:sp>
              <p:nvSpPr>
                <p:cNvPr id="25" name="Right Brace 24">
                  <a:extLst>
                    <a:ext uri="{FF2B5EF4-FFF2-40B4-BE49-F238E27FC236}">
                      <a16:creationId xmlns:a16="http://schemas.microsoft.com/office/drawing/2014/main" id="{C72A9C57-4CC5-45A7-9E35-5B09A6A80A40}"/>
                    </a:ext>
                  </a:extLst>
                </p:cNvPr>
                <p:cNvSpPr/>
                <p:nvPr/>
              </p:nvSpPr>
              <p:spPr>
                <a:xfrm>
                  <a:off x="10663286" y="3878218"/>
                  <a:ext cx="161225" cy="73866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sz="1400"/>
                </a:p>
              </p:txBody>
            </p:sp>
          </p:grpSp>
          <p:grpSp>
            <p:nvGrpSpPr>
              <p:cNvPr id="18" name="Group 17">
                <a:extLst>
                  <a:ext uri="{FF2B5EF4-FFF2-40B4-BE49-F238E27FC236}">
                    <a16:creationId xmlns:a16="http://schemas.microsoft.com/office/drawing/2014/main" id="{6AB4AE74-42A5-4E03-9489-1B2E268BD91C}"/>
                  </a:ext>
                </a:extLst>
              </p:cNvPr>
              <p:cNvGrpSpPr/>
              <p:nvPr/>
            </p:nvGrpSpPr>
            <p:grpSpPr>
              <a:xfrm>
                <a:off x="3338623" y="4091836"/>
                <a:ext cx="2501211" cy="525043"/>
                <a:chOff x="4783015" y="4115358"/>
                <a:chExt cx="2501211" cy="525043"/>
              </a:xfrm>
            </p:grpSpPr>
            <p:sp>
              <p:nvSpPr>
                <p:cNvPr id="19" name="TextBox 18">
                  <a:extLst>
                    <a:ext uri="{FF2B5EF4-FFF2-40B4-BE49-F238E27FC236}">
                      <a16:creationId xmlns:a16="http://schemas.microsoft.com/office/drawing/2014/main" id="{72615219-57ED-46AC-A19F-465FD402AB63}"/>
                    </a:ext>
                  </a:extLst>
                </p:cNvPr>
                <p:cNvSpPr txBox="1"/>
                <p:nvPr/>
              </p:nvSpPr>
              <p:spPr>
                <a:xfrm>
                  <a:off x="4783015" y="4117181"/>
                  <a:ext cx="2501211" cy="523220"/>
                </a:xfrm>
                <a:prstGeom prst="rect">
                  <a:avLst/>
                </a:prstGeom>
                <a:noFill/>
              </p:spPr>
              <p:txBody>
                <a:bodyPr wrap="square" rtlCol="0">
                  <a:spAutoFit/>
                </a:bodyPr>
                <a:lstStyle/>
                <a:p>
                  <a:pPr algn="ctr"/>
                  <a:r>
                    <a:rPr lang="ar-KW" sz="1400" dirty="0">
                      <a:cs typeface="mohammad bold art 1" pitchFamily="2" charset="-78"/>
                    </a:rPr>
                    <a:t>القيمة الأسمية + علاوة الإصدار</a:t>
                  </a:r>
                  <a:endParaRPr lang="en-GB" sz="1400" dirty="0">
                    <a:cs typeface="mohammad bold art 1" pitchFamily="2" charset="-78"/>
                  </a:endParaRPr>
                </a:p>
              </p:txBody>
            </p:sp>
            <p:sp>
              <p:nvSpPr>
                <p:cNvPr id="20" name="Right Bracket 19">
                  <a:extLst>
                    <a:ext uri="{FF2B5EF4-FFF2-40B4-BE49-F238E27FC236}">
                      <a16:creationId xmlns:a16="http://schemas.microsoft.com/office/drawing/2014/main" id="{E25D0A20-F504-4651-908B-9A88A1A0A744}"/>
                    </a:ext>
                  </a:extLst>
                </p:cNvPr>
                <p:cNvSpPr/>
                <p:nvPr/>
              </p:nvSpPr>
              <p:spPr>
                <a:xfrm>
                  <a:off x="7125165" y="4117181"/>
                  <a:ext cx="45719" cy="307777"/>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sz="1400"/>
                </a:p>
              </p:txBody>
            </p:sp>
            <p:sp>
              <p:nvSpPr>
                <p:cNvPr id="21" name="Left Bracket 20">
                  <a:extLst>
                    <a:ext uri="{FF2B5EF4-FFF2-40B4-BE49-F238E27FC236}">
                      <a16:creationId xmlns:a16="http://schemas.microsoft.com/office/drawing/2014/main" id="{DB2885F8-014B-43BF-8980-0215A2FE9F3D}"/>
                    </a:ext>
                  </a:extLst>
                </p:cNvPr>
                <p:cNvSpPr/>
                <p:nvPr/>
              </p:nvSpPr>
              <p:spPr>
                <a:xfrm>
                  <a:off x="4852265" y="4115358"/>
                  <a:ext cx="45719" cy="309600"/>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sz="1400"/>
                </a:p>
              </p:txBody>
            </p:sp>
          </p:grpSp>
        </p:grpSp>
        <p:sp>
          <p:nvSpPr>
            <p:cNvPr id="16" name="Left Brace 15">
              <a:extLst>
                <a:ext uri="{FF2B5EF4-FFF2-40B4-BE49-F238E27FC236}">
                  <a16:creationId xmlns:a16="http://schemas.microsoft.com/office/drawing/2014/main" id="{5A71A777-8C62-4846-AA5E-63FC89B56D67}"/>
                </a:ext>
              </a:extLst>
            </p:cNvPr>
            <p:cNvSpPr/>
            <p:nvPr/>
          </p:nvSpPr>
          <p:spPr>
            <a:xfrm>
              <a:off x="2864649" y="3912138"/>
              <a:ext cx="162000" cy="738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sz="1400">
                <a:ln>
                  <a:solidFill>
                    <a:sysClr val="windowText" lastClr="000000"/>
                  </a:solidFill>
                </a:ln>
                <a:solidFill>
                  <a:sysClr val="windowText" lastClr="000000"/>
                </a:solidFill>
              </a:endParaRPr>
            </a:p>
          </p:txBody>
        </p:sp>
      </p:grpSp>
      <p:sp>
        <p:nvSpPr>
          <p:cNvPr id="31" name="Round Diagonal Corner Rectangle 22">
            <a:extLst>
              <a:ext uri="{FF2B5EF4-FFF2-40B4-BE49-F238E27FC236}">
                <a16:creationId xmlns:a16="http://schemas.microsoft.com/office/drawing/2014/main" id="{49D09875-AA56-4654-ABCF-B61697E2E305}"/>
              </a:ext>
            </a:extLst>
          </p:cNvPr>
          <p:cNvSpPr/>
          <p:nvPr/>
        </p:nvSpPr>
        <p:spPr>
          <a:xfrm flipH="1">
            <a:off x="754270" y="3708184"/>
            <a:ext cx="5073521" cy="2215088"/>
          </a:xfrm>
          <a:prstGeom prst="round2DiagRect">
            <a:avLst>
              <a:gd name="adj1" fmla="val 0"/>
              <a:gd name="adj2" fmla="val 4546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defRPr/>
            </a:pPr>
            <a:endParaRPr lang="ar-KW" sz="1400" dirty="0">
              <a:solidFill>
                <a:schemeClr val="bg1"/>
              </a:solidFill>
              <a:cs typeface="mohammad bold art 1" pitchFamily="2" charset="-78"/>
            </a:endParaRPr>
          </a:p>
        </p:txBody>
      </p:sp>
      <p:sp>
        <p:nvSpPr>
          <p:cNvPr id="32" name="Round Diagonal Corner Rectangle 22">
            <a:extLst>
              <a:ext uri="{FF2B5EF4-FFF2-40B4-BE49-F238E27FC236}">
                <a16:creationId xmlns:a16="http://schemas.microsoft.com/office/drawing/2014/main" id="{A137B585-FC73-4EC4-90CB-B1165665BE76}"/>
              </a:ext>
            </a:extLst>
          </p:cNvPr>
          <p:cNvSpPr/>
          <p:nvPr/>
        </p:nvSpPr>
        <p:spPr>
          <a:xfrm flipH="1">
            <a:off x="761872" y="1189188"/>
            <a:ext cx="5073521" cy="2288413"/>
          </a:xfrm>
          <a:prstGeom prst="round2DiagRect">
            <a:avLst>
              <a:gd name="adj1" fmla="val 0"/>
              <a:gd name="adj2" fmla="val 4546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defRPr/>
            </a:pPr>
            <a:endParaRPr lang="ar-KW" sz="1400" dirty="0">
              <a:solidFill>
                <a:schemeClr val="bg1"/>
              </a:solidFill>
              <a:cs typeface="mohammad bold art 1" pitchFamily="2" charset="-78"/>
            </a:endParaRPr>
          </a:p>
        </p:txBody>
      </p:sp>
      <p:sp>
        <p:nvSpPr>
          <p:cNvPr id="33" name="Title 1">
            <a:extLst>
              <a:ext uri="{FF2B5EF4-FFF2-40B4-BE49-F238E27FC236}">
                <a16:creationId xmlns:a16="http://schemas.microsoft.com/office/drawing/2014/main" id="{C9164B75-49BD-42A6-9379-67C9C655E94D}"/>
              </a:ext>
            </a:extLst>
          </p:cNvPr>
          <p:cNvSpPr txBox="1">
            <a:spLocks/>
          </p:cNvSpPr>
          <p:nvPr/>
        </p:nvSpPr>
        <p:spPr>
          <a:xfrm>
            <a:off x="763539" y="1363038"/>
            <a:ext cx="4851396" cy="43019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rgbClr val="C8964B"/>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sz="1500" b="1" i="0" u="none" strike="noStrike" kern="1200" cap="none" spc="0" normalizeH="0" baseline="0" noProof="0" dirty="0">
              <a:ln>
                <a:noFill/>
              </a:ln>
              <a:solidFill>
                <a:schemeClr val="bg1"/>
              </a:solidFill>
              <a:effectLst/>
              <a:uLnTx/>
              <a:uFillTx/>
              <a:latin typeface="Calibri Light" panose="020F0302020204030204"/>
              <a:ea typeface="+mj-ea"/>
              <a:cs typeface="+mj-cs"/>
            </a:endParaRPr>
          </a:p>
        </p:txBody>
      </p:sp>
      <p:sp>
        <p:nvSpPr>
          <p:cNvPr id="34" name="Rectangle 33">
            <a:extLst>
              <a:ext uri="{FF2B5EF4-FFF2-40B4-BE49-F238E27FC236}">
                <a16:creationId xmlns:a16="http://schemas.microsoft.com/office/drawing/2014/main" id="{25F909BD-9AFE-46B4-832D-855921EF1BA3}"/>
              </a:ext>
            </a:extLst>
          </p:cNvPr>
          <p:cNvSpPr/>
          <p:nvPr/>
        </p:nvSpPr>
        <p:spPr>
          <a:xfrm>
            <a:off x="5207033" y="1189188"/>
            <a:ext cx="628369" cy="2291659"/>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KW" sz="2800" b="0" i="0" u="none" strike="noStrike" kern="1200" cap="none" spc="0" normalizeH="0" baseline="0" noProof="0" dirty="0">
                <a:ln>
                  <a:noFill/>
                </a:ln>
                <a:solidFill>
                  <a:schemeClr val="bg1"/>
                </a:solidFill>
                <a:effectLst/>
                <a:uLnTx/>
                <a:uFillTx/>
                <a:latin typeface="Calibri Light" panose="020F0302020204030204"/>
                <a:cs typeface="mohammad bold art 1" pitchFamily="2" charset="-78"/>
              </a:rPr>
              <a:t>3</a:t>
            </a:r>
            <a:endParaRPr kumimoji="0" lang="en-US" sz="2800" b="0" i="0" u="none" strike="noStrike" kern="1200" cap="none" spc="0" normalizeH="0" baseline="0" noProof="0" dirty="0">
              <a:ln>
                <a:noFill/>
              </a:ln>
              <a:solidFill>
                <a:schemeClr val="bg1"/>
              </a:solidFill>
              <a:effectLst/>
              <a:uLnTx/>
              <a:uFillTx/>
              <a:latin typeface="Calibri Light" panose="020F0302020204030204"/>
              <a:cs typeface="mohammad bold art 1" pitchFamily="2" charset="-78"/>
            </a:endParaRPr>
          </a:p>
        </p:txBody>
      </p:sp>
      <p:sp>
        <p:nvSpPr>
          <p:cNvPr id="35" name="Rectangle 34">
            <a:extLst>
              <a:ext uri="{FF2B5EF4-FFF2-40B4-BE49-F238E27FC236}">
                <a16:creationId xmlns:a16="http://schemas.microsoft.com/office/drawing/2014/main" id="{67EA41EE-FC6E-4F7C-BA60-0D5F678BDAF7}"/>
              </a:ext>
            </a:extLst>
          </p:cNvPr>
          <p:cNvSpPr/>
          <p:nvPr/>
        </p:nvSpPr>
        <p:spPr>
          <a:xfrm>
            <a:off x="649271" y="1793230"/>
            <a:ext cx="4443496" cy="338554"/>
          </a:xfrm>
          <a:prstGeom prst="rect">
            <a:avLst/>
          </a:prstGeom>
        </p:spPr>
        <p:txBody>
          <a:bodyPr wrap="square">
            <a:spAutoFit/>
          </a:bodyPr>
          <a:lstStyle/>
          <a:p>
            <a:pPr algn="r" rtl="1"/>
            <a:r>
              <a:rPr lang="ar-KW" sz="1600" b="1" dirty="0">
                <a:cs typeface="mohammad bold art 1" pitchFamily="2" charset="-78"/>
              </a:rPr>
              <a:t> لا يجوز تسجيل صانع السوق على حقوق الأولوية</a:t>
            </a:r>
          </a:p>
        </p:txBody>
      </p:sp>
      <p:sp>
        <p:nvSpPr>
          <p:cNvPr id="36" name="Rectangle 35">
            <a:extLst>
              <a:ext uri="{FF2B5EF4-FFF2-40B4-BE49-F238E27FC236}">
                <a16:creationId xmlns:a16="http://schemas.microsoft.com/office/drawing/2014/main" id="{D5976560-BBA2-4780-A1EA-A679F6E887D1}"/>
              </a:ext>
            </a:extLst>
          </p:cNvPr>
          <p:cNvSpPr/>
          <p:nvPr/>
        </p:nvSpPr>
        <p:spPr>
          <a:xfrm>
            <a:off x="5207029" y="3711430"/>
            <a:ext cx="628369" cy="2123735"/>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KW" sz="2800" b="0" i="0" u="none" strike="noStrike" kern="1200" cap="none" spc="0" normalizeH="0" baseline="0" noProof="0" dirty="0">
                <a:ln>
                  <a:noFill/>
                </a:ln>
                <a:solidFill>
                  <a:schemeClr val="bg1"/>
                </a:solidFill>
                <a:effectLst/>
                <a:uLnTx/>
                <a:uFillTx/>
                <a:latin typeface="Calibri Light" panose="020F0302020204030204"/>
                <a:cs typeface="mohammad bold art 1" pitchFamily="2" charset="-78"/>
              </a:rPr>
              <a:t>4</a:t>
            </a:r>
            <a:endParaRPr kumimoji="0" lang="en-US" sz="2800" b="0" i="0" u="none" strike="noStrike" kern="1200" cap="none" spc="0" normalizeH="0" baseline="0" noProof="0" dirty="0">
              <a:ln>
                <a:noFill/>
              </a:ln>
              <a:solidFill>
                <a:schemeClr val="bg1"/>
              </a:solidFill>
              <a:effectLst/>
              <a:uLnTx/>
              <a:uFillTx/>
              <a:latin typeface="Calibri Light" panose="020F0302020204030204"/>
              <a:cs typeface="mohammad bold art 1" pitchFamily="2" charset="-78"/>
            </a:endParaRPr>
          </a:p>
        </p:txBody>
      </p:sp>
      <p:sp>
        <p:nvSpPr>
          <p:cNvPr id="49" name="Rectangle 48">
            <a:extLst>
              <a:ext uri="{FF2B5EF4-FFF2-40B4-BE49-F238E27FC236}">
                <a16:creationId xmlns:a16="http://schemas.microsoft.com/office/drawing/2014/main" id="{FB63B1E4-75A6-4FB7-A2D6-9184EEB33D97}"/>
              </a:ext>
            </a:extLst>
          </p:cNvPr>
          <p:cNvSpPr/>
          <p:nvPr/>
        </p:nvSpPr>
        <p:spPr>
          <a:xfrm>
            <a:off x="685086" y="4523464"/>
            <a:ext cx="4443496" cy="830997"/>
          </a:xfrm>
          <a:prstGeom prst="rect">
            <a:avLst/>
          </a:prstGeom>
        </p:spPr>
        <p:txBody>
          <a:bodyPr wrap="square">
            <a:spAutoFit/>
          </a:bodyPr>
          <a:lstStyle/>
          <a:p>
            <a:pPr algn="r" rtl="1"/>
            <a:r>
              <a:rPr lang="ar-KW" sz="1600" b="1" dirty="0">
                <a:cs typeface="mohammad bold art 1" pitchFamily="2" charset="-78"/>
              </a:rPr>
              <a:t> لا تدخل حقوق الأولوية ضمن المؤشرات العامة ومؤشرات القطاعات</a:t>
            </a:r>
          </a:p>
          <a:p>
            <a:pPr algn="r" rtl="1"/>
            <a:endParaRPr lang="ar-KW" sz="1600" b="1" dirty="0">
              <a:cs typeface="mohammad bold art 1" pitchFamily="2" charset="-78"/>
            </a:endParaRPr>
          </a:p>
        </p:txBody>
      </p:sp>
      <p:sp>
        <p:nvSpPr>
          <p:cNvPr id="51" name="Rectangle 50">
            <a:extLst>
              <a:ext uri="{FF2B5EF4-FFF2-40B4-BE49-F238E27FC236}">
                <a16:creationId xmlns:a16="http://schemas.microsoft.com/office/drawing/2014/main" id="{EEB130E0-68C2-43E4-BB4F-7C74DF2B506F}"/>
              </a:ext>
            </a:extLst>
          </p:cNvPr>
          <p:cNvSpPr/>
          <p:nvPr/>
        </p:nvSpPr>
        <p:spPr>
          <a:xfrm>
            <a:off x="6630772" y="4034703"/>
            <a:ext cx="4443496" cy="584775"/>
          </a:xfrm>
          <a:prstGeom prst="rect">
            <a:avLst/>
          </a:prstGeom>
        </p:spPr>
        <p:txBody>
          <a:bodyPr wrap="square">
            <a:spAutoFit/>
          </a:bodyPr>
          <a:lstStyle/>
          <a:p>
            <a:pPr marL="285750" indent="-285750" algn="r" rtl="1">
              <a:buFont typeface="Wingdings" panose="05000000000000000000" pitchFamily="2" charset="2"/>
              <a:buChar char="§"/>
            </a:pPr>
            <a:r>
              <a:rPr lang="ar-KW" sz="1600" b="1" dirty="0">
                <a:cs typeface="mohammad bold art 1" pitchFamily="2" charset="-78"/>
              </a:rPr>
              <a:t> </a:t>
            </a:r>
            <a:r>
              <a:rPr lang="ar-KW" sz="1600" dirty="0">
                <a:cs typeface="mohammad bold art 1" pitchFamily="2" charset="-78"/>
              </a:rPr>
              <a:t>تضع البورصة الحدود السعرية لإدخال الاوامر وفاصل التداول للأوراق المالية المدرجة</a:t>
            </a:r>
          </a:p>
        </p:txBody>
      </p:sp>
    </p:spTree>
    <p:extLst>
      <p:ext uri="{BB962C8B-B14F-4D97-AF65-F5344CB8AC3E}">
        <p14:creationId xmlns:p14="http://schemas.microsoft.com/office/powerpoint/2010/main" val="94395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512B541-5452-4E94-850D-C2841DB9B55B}"/>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6" name="Round Diagonal Corner Rectangle 22">
            <a:extLst>
              <a:ext uri="{FF2B5EF4-FFF2-40B4-BE49-F238E27FC236}">
                <a16:creationId xmlns:a16="http://schemas.microsoft.com/office/drawing/2014/main" id="{799DBBB8-DE70-4CB4-8942-29276531B6A8}"/>
              </a:ext>
            </a:extLst>
          </p:cNvPr>
          <p:cNvSpPr/>
          <p:nvPr/>
        </p:nvSpPr>
        <p:spPr>
          <a:xfrm flipH="1">
            <a:off x="6107910" y="2341745"/>
            <a:ext cx="5594724" cy="2552482"/>
          </a:xfrm>
          <a:prstGeom prst="round2DiagRect">
            <a:avLst>
              <a:gd name="adj1" fmla="val 0"/>
              <a:gd name="adj2" fmla="val 4546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defRPr/>
            </a:pPr>
            <a:endParaRPr lang="ar-KW" sz="1400" dirty="0">
              <a:solidFill>
                <a:schemeClr val="bg1"/>
              </a:solidFill>
              <a:cs typeface="mohammad bold art 1" pitchFamily="2" charset="-78"/>
            </a:endParaRPr>
          </a:p>
        </p:txBody>
      </p:sp>
      <p:sp>
        <p:nvSpPr>
          <p:cNvPr id="7" name="Title 1">
            <a:extLst>
              <a:ext uri="{FF2B5EF4-FFF2-40B4-BE49-F238E27FC236}">
                <a16:creationId xmlns:a16="http://schemas.microsoft.com/office/drawing/2014/main" id="{F5F872EB-7555-4E72-9DF0-F946E2D9874F}"/>
              </a:ext>
            </a:extLst>
          </p:cNvPr>
          <p:cNvSpPr txBox="1">
            <a:spLocks/>
          </p:cNvSpPr>
          <p:nvPr/>
        </p:nvSpPr>
        <p:spPr>
          <a:xfrm>
            <a:off x="6630778" y="2582238"/>
            <a:ext cx="4851396" cy="43019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rgbClr val="C8964B"/>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sz="1500" b="1" i="0" u="none" strike="noStrike" kern="1200" cap="none" spc="0" normalizeH="0" baseline="0" noProof="0" dirty="0">
              <a:ln>
                <a:noFill/>
              </a:ln>
              <a:solidFill>
                <a:schemeClr val="bg1"/>
              </a:solidFill>
              <a:effectLst/>
              <a:uLnTx/>
              <a:uFillTx/>
              <a:latin typeface="Calibri Light" panose="020F0302020204030204"/>
              <a:ea typeface="+mj-ea"/>
              <a:cs typeface="+mj-cs"/>
            </a:endParaRPr>
          </a:p>
        </p:txBody>
      </p:sp>
      <p:sp>
        <p:nvSpPr>
          <p:cNvPr id="9" name="Rectangle 8">
            <a:extLst>
              <a:ext uri="{FF2B5EF4-FFF2-40B4-BE49-F238E27FC236}">
                <a16:creationId xmlns:a16="http://schemas.microsoft.com/office/drawing/2014/main" id="{19E12882-CD6A-4A1B-A638-E565A51BC1AD}"/>
              </a:ext>
            </a:extLst>
          </p:cNvPr>
          <p:cNvSpPr/>
          <p:nvPr/>
        </p:nvSpPr>
        <p:spPr>
          <a:xfrm>
            <a:off x="11074272" y="2340121"/>
            <a:ext cx="628369" cy="2554106"/>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KW" sz="2800" b="0" i="0" u="none" strike="noStrike" kern="1200" cap="none" spc="0" normalizeH="0" baseline="0" noProof="0" dirty="0">
                <a:ln>
                  <a:noFill/>
                </a:ln>
                <a:solidFill>
                  <a:schemeClr val="bg1"/>
                </a:solidFill>
                <a:effectLst/>
                <a:uLnTx/>
                <a:uFillTx/>
                <a:latin typeface="Calibri Light" panose="020F0302020204030204"/>
                <a:cs typeface="mohammad bold art 1" pitchFamily="2" charset="-78"/>
              </a:rPr>
              <a:t>1</a:t>
            </a:r>
            <a:endParaRPr kumimoji="0" lang="en-US" sz="2800" b="0" i="0" u="none" strike="noStrike" kern="1200" cap="none" spc="0" normalizeH="0" baseline="0" noProof="0" dirty="0">
              <a:ln>
                <a:noFill/>
              </a:ln>
              <a:solidFill>
                <a:schemeClr val="bg1"/>
              </a:solidFill>
              <a:effectLst/>
              <a:uLnTx/>
              <a:uFillTx/>
              <a:latin typeface="Calibri Light" panose="020F0302020204030204"/>
              <a:cs typeface="mohammad bold art 1" pitchFamily="2" charset="-78"/>
            </a:endParaRPr>
          </a:p>
        </p:txBody>
      </p:sp>
      <p:sp>
        <p:nvSpPr>
          <p:cNvPr id="10" name="Rectangle 9">
            <a:extLst>
              <a:ext uri="{FF2B5EF4-FFF2-40B4-BE49-F238E27FC236}">
                <a16:creationId xmlns:a16="http://schemas.microsoft.com/office/drawing/2014/main" id="{79EF59CB-63D0-442D-96C9-FE274A941678}"/>
              </a:ext>
            </a:extLst>
          </p:cNvPr>
          <p:cNvSpPr/>
          <p:nvPr/>
        </p:nvSpPr>
        <p:spPr>
          <a:xfrm>
            <a:off x="6630776" y="2408390"/>
            <a:ext cx="4443496" cy="2062103"/>
          </a:xfrm>
          <a:prstGeom prst="rect">
            <a:avLst/>
          </a:prstGeom>
        </p:spPr>
        <p:txBody>
          <a:bodyPr wrap="square">
            <a:spAutoFit/>
          </a:bodyPr>
          <a:lstStyle/>
          <a:p>
            <a:pPr algn="just" rtl="1"/>
            <a:r>
              <a:rPr lang="ar-KW" sz="1600" b="1" u="sng" dirty="0">
                <a:cs typeface="mohammad bold art 1" pitchFamily="2" charset="-78"/>
              </a:rPr>
              <a:t> تداول حقوق الأولوية من خلال نظام التداول بالبورصة: </a:t>
            </a:r>
          </a:p>
          <a:p>
            <a:pPr algn="just" rtl="1"/>
            <a:endParaRPr lang="ar-KW" sz="1600" b="1" u="sng" dirty="0">
              <a:cs typeface="mohammad bold art 1" pitchFamily="2" charset="-78"/>
            </a:endParaRPr>
          </a:p>
          <a:p>
            <a:pPr marL="285750" indent="-285750" algn="just" rtl="1">
              <a:buFont typeface="Wingdings" panose="05000000000000000000" pitchFamily="2" charset="2"/>
              <a:buChar char="§"/>
            </a:pPr>
            <a:r>
              <a:rPr lang="ar-KW" sz="1600" dirty="0">
                <a:cs typeface="mohammad bold art 1" pitchFamily="2" charset="-78"/>
              </a:rPr>
              <a:t>في حال بيع المساهم حقه في أولوية الاكتتاب يسقط حقه في الاكتتاب وينتقل إلى المشتري.</a:t>
            </a:r>
          </a:p>
          <a:p>
            <a:pPr marL="285750" indent="-285750" algn="just" rtl="1">
              <a:buFont typeface="Wingdings" panose="05000000000000000000" pitchFamily="2" charset="2"/>
              <a:buChar char="§"/>
            </a:pPr>
            <a:r>
              <a:rPr lang="ar-KW" sz="1600" dirty="0">
                <a:cs typeface="mohammad bold art 1" pitchFamily="2" charset="-78"/>
              </a:rPr>
              <a:t>يحل المشتري محل البائع في كافة الامتيازات التي نصت عليها نشرة الاكتتاب.</a:t>
            </a:r>
          </a:p>
          <a:p>
            <a:pPr marL="285750" indent="-285750" algn="just" rtl="1">
              <a:buFont typeface="Wingdings" panose="05000000000000000000" pitchFamily="2" charset="2"/>
              <a:buChar char="§"/>
            </a:pPr>
            <a:r>
              <a:rPr lang="ar-KW" sz="1600" dirty="0">
                <a:cs typeface="mohammad bold art 1" pitchFamily="2" charset="-78"/>
              </a:rPr>
              <a:t>تتم تسوية عمليات تداول حقوق الأولوية بنفس شروط وإجراءات التسوية على عمليات التداول. </a:t>
            </a:r>
          </a:p>
        </p:txBody>
      </p:sp>
      <p:sp>
        <p:nvSpPr>
          <p:cNvPr id="32" name="Round Diagonal Corner Rectangle 22">
            <a:extLst>
              <a:ext uri="{FF2B5EF4-FFF2-40B4-BE49-F238E27FC236}">
                <a16:creationId xmlns:a16="http://schemas.microsoft.com/office/drawing/2014/main" id="{A137B585-FC73-4EC4-90CB-B1165665BE76}"/>
              </a:ext>
            </a:extLst>
          </p:cNvPr>
          <p:cNvSpPr/>
          <p:nvPr/>
        </p:nvSpPr>
        <p:spPr>
          <a:xfrm flipH="1">
            <a:off x="489359" y="2408388"/>
            <a:ext cx="5346036" cy="2485839"/>
          </a:xfrm>
          <a:prstGeom prst="round2DiagRect">
            <a:avLst>
              <a:gd name="adj1" fmla="val 0"/>
              <a:gd name="adj2" fmla="val 4546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defRPr/>
            </a:pPr>
            <a:endParaRPr lang="ar-KW" sz="1400" dirty="0">
              <a:solidFill>
                <a:schemeClr val="bg1"/>
              </a:solidFill>
              <a:cs typeface="mohammad bold art 1" pitchFamily="2" charset="-78"/>
            </a:endParaRPr>
          </a:p>
        </p:txBody>
      </p:sp>
      <p:sp>
        <p:nvSpPr>
          <p:cNvPr id="33" name="Title 1">
            <a:extLst>
              <a:ext uri="{FF2B5EF4-FFF2-40B4-BE49-F238E27FC236}">
                <a16:creationId xmlns:a16="http://schemas.microsoft.com/office/drawing/2014/main" id="{C9164B75-49BD-42A6-9379-67C9C655E94D}"/>
              </a:ext>
            </a:extLst>
          </p:cNvPr>
          <p:cNvSpPr txBox="1">
            <a:spLocks/>
          </p:cNvSpPr>
          <p:nvPr/>
        </p:nvSpPr>
        <p:spPr>
          <a:xfrm>
            <a:off x="763539" y="2582238"/>
            <a:ext cx="4851396" cy="430193"/>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3200" b="1" kern="1200">
                <a:solidFill>
                  <a:srgbClr val="C8964B"/>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sz="1500" b="1" i="0" u="none" strike="noStrike" kern="1200" cap="none" spc="0" normalizeH="0" baseline="0" noProof="0" dirty="0">
              <a:ln>
                <a:noFill/>
              </a:ln>
              <a:solidFill>
                <a:schemeClr val="bg1"/>
              </a:solidFill>
              <a:effectLst/>
              <a:uLnTx/>
              <a:uFillTx/>
              <a:latin typeface="Calibri Light" panose="020F0302020204030204"/>
              <a:ea typeface="+mj-ea"/>
              <a:cs typeface="+mj-cs"/>
            </a:endParaRPr>
          </a:p>
        </p:txBody>
      </p:sp>
      <p:sp>
        <p:nvSpPr>
          <p:cNvPr id="34" name="Rectangle 33">
            <a:extLst>
              <a:ext uri="{FF2B5EF4-FFF2-40B4-BE49-F238E27FC236}">
                <a16:creationId xmlns:a16="http://schemas.microsoft.com/office/drawing/2014/main" id="{25F909BD-9AFE-46B4-832D-855921EF1BA3}"/>
              </a:ext>
            </a:extLst>
          </p:cNvPr>
          <p:cNvSpPr/>
          <p:nvPr/>
        </p:nvSpPr>
        <p:spPr>
          <a:xfrm>
            <a:off x="5207033" y="2408389"/>
            <a:ext cx="628369" cy="2485838"/>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KW" sz="2800" b="0" i="0" u="none" strike="noStrike" kern="1200" cap="none" spc="0" normalizeH="0" baseline="0" noProof="0" dirty="0">
                <a:ln>
                  <a:noFill/>
                </a:ln>
                <a:solidFill>
                  <a:schemeClr val="bg1"/>
                </a:solidFill>
                <a:effectLst/>
                <a:uLnTx/>
                <a:uFillTx/>
                <a:latin typeface="Calibri Light" panose="020F0302020204030204"/>
                <a:cs typeface="mohammad bold art 1" pitchFamily="2" charset="-78"/>
              </a:rPr>
              <a:t>2</a:t>
            </a:r>
            <a:endParaRPr kumimoji="0" lang="en-US" sz="2800" b="0" i="0" u="none" strike="noStrike" kern="1200" cap="none" spc="0" normalizeH="0" baseline="0" noProof="0" dirty="0">
              <a:ln>
                <a:noFill/>
              </a:ln>
              <a:solidFill>
                <a:schemeClr val="bg1"/>
              </a:solidFill>
              <a:effectLst/>
              <a:uLnTx/>
              <a:uFillTx/>
              <a:latin typeface="Calibri Light" panose="020F0302020204030204"/>
              <a:cs typeface="mohammad bold art 1" pitchFamily="2" charset="-78"/>
            </a:endParaRPr>
          </a:p>
        </p:txBody>
      </p:sp>
      <p:sp>
        <p:nvSpPr>
          <p:cNvPr id="35" name="Rectangle 34">
            <a:extLst>
              <a:ext uri="{FF2B5EF4-FFF2-40B4-BE49-F238E27FC236}">
                <a16:creationId xmlns:a16="http://schemas.microsoft.com/office/drawing/2014/main" id="{67EA41EE-FC6E-4F7C-BA60-0D5F678BDAF7}"/>
              </a:ext>
            </a:extLst>
          </p:cNvPr>
          <p:cNvSpPr/>
          <p:nvPr/>
        </p:nvSpPr>
        <p:spPr>
          <a:xfrm>
            <a:off x="914400" y="2485746"/>
            <a:ext cx="4292625" cy="3046988"/>
          </a:xfrm>
          <a:prstGeom prst="rect">
            <a:avLst/>
          </a:prstGeom>
        </p:spPr>
        <p:txBody>
          <a:bodyPr wrap="square">
            <a:spAutoFit/>
          </a:bodyPr>
          <a:lstStyle/>
          <a:p>
            <a:pPr algn="r" rtl="1"/>
            <a:r>
              <a:rPr lang="ar-KW" sz="1600" b="1" dirty="0">
                <a:cs typeface="mohammad bold art 1" pitchFamily="2" charset="-78"/>
              </a:rPr>
              <a:t> </a:t>
            </a:r>
            <a:r>
              <a:rPr lang="ar-KW" sz="1600" b="1" u="sng" dirty="0">
                <a:cs typeface="mohammad bold art 1" pitchFamily="2" charset="-78"/>
              </a:rPr>
              <a:t>التنازل عن حقوق الأولوية دون مقابل عن طريق وكالة المقاصة :</a:t>
            </a:r>
          </a:p>
          <a:p>
            <a:pPr algn="r" rtl="1"/>
            <a:endParaRPr lang="ar-KW" sz="1600" b="1" u="sng" dirty="0">
              <a:cs typeface="mohammad bold art 1" pitchFamily="2" charset="-78"/>
            </a:endParaRPr>
          </a:p>
          <a:p>
            <a:pPr marL="285750" indent="-285750" algn="just" rtl="1">
              <a:buFont typeface="Wingdings" panose="05000000000000000000" pitchFamily="2" charset="2"/>
              <a:buChar char="§"/>
            </a:pPr>
            <a:r>
              <a:rPr lang="ar-KW" sz="1600" dirty="0">
                <a:cs typeface="mohammad bold art 1" pitchFamily="2" charset="-78"/>
              </a:rPr>
              <a:t>يكون التنازل عن حقوق الأولوية دون مقابل عن طريق وكالة المقاصة ودون الحاجة لموافقة البورصة. </a:t>
            </a:r>
          </a:p>
          <a:p>
            <a:pPr marL="285750" indent="-285750" algn="just" rtl="1">
              <a:buFont typeface="Wingdings" panose="05000000000000000000" pitchFamily="2" charset="2"/>
              <a:buChar char="§"/>
            </a:pPr>
            <a:r>
              <a:rPr lang="ar-KW" sz="1600" dirty="0">
                <a:cs typeface="mohammad bold art 1" pitchFamily="2" charset="-78"/>
              </a:rPr>
              <a:t>في حال تنازل المساهم عن حقه في أولوية الاكتتاب يسقط حقه في الاكتتاب وينتقل إلى المتنازل إليه. </a:t>
            </a:r>
          </a:p>
          <a:p>
            <a:pPr algn="r" rtl="1"/>
            <a:endParaRPr lang="ar-KW" sz="1600" b="1" dirty="0">
              <a:cs typeface="mohammad bold art 1" pitchFamily="2" charset="-78"/>
            </a:endParaRPr>
          </a:p>
          <a:p>
            <a:pPr algn="r" rtl="1"/>
            <a:endParaRPr lang="ar-KW" sz="1600" b="1" dirty="0">
              <a:cs typeface="mohammad bold art 1" pitchFamily="2" charset="-78"/>
            </a:endParaRPr>
          </a:p>
          <a:p>
            <a:pPr algn="r" rtl="1"/>
            <a:endParaRPr lang="ar-KW" sz="1600" b="1" dirty="0">
              <a:cs typeface="mohammad bold art 1" pitchFamily="2" charset="-78"/>
            </a:endParaRPr>
          </a:p>
        </p:txBody>
      </p:sp>
      <p:sp>
        <p:nvSpPr>
          <p:cNvPr id="37" name="Rectangle 36">
            <a:extLst>
              <a:ext uri="{FF2B5EF4-FFF2-40B4-BE49-F238E27FC236}">
                <a16:creationId xmlns:a16="http://schemas.microsoft.com/office/drawing/2014/main" id="{04D2A5B0-50F8-4F30-9B8A-D1CE73645F52}"/>
              </a:ext>
            </a:extLst>
          </p:cNvPr>
          <p:cNvSpPr/>
          <p:nvPr/>
        </p:nvSpPr>
        <p:spPr>
          <a:xfrm>
            <a:off x="2095697" y="207365"/>
            <a:ext cx="7253909" cy="584775"/>
          </a:xfrm>
          <a:prstGeom prst="rect">
            <a:avLst/>
          </a:prstGeom>
        </p:spPr>
        <p:txBody>
          <a:bodyPr wrap="none">
            <a:spAutoFit/>
          </a:bodyPr>
          <a:lstStyle/>
          <a:p>
            <a:pPr lvl="0" rtl="1" fontAlgn="base">
              <a:spcBef>
                <a:spcPct val="0"/>
              </a:spcBef>
              <a:spcAft>
                <a:spcPts val="600"/>
              </a:spcAft>
            </a:pPr>
            <a:r>
              <a:rPr lang="ar-KW" sz="3200" b="1" dirty="0">
                <a:solidFill>
                  <a:schemeClr val="accent1">
                    <a:lumMod val="50000"/>
                  </a:schemeClr>
                </a:solidFill>
                <a:latin typeface="Calibri" pitchFamily="34" charset="0"/>
                <a:cs typeface="mohammad bold art 1" pitchFamily="2" charset="-78"/>
              </a:rPr>
              <a:t> تعديلات قواعد الشركة الكويتية للمقاصة</a:t>
            </a:r>
          </a:p>
        </p:txBody>
      </p:sp>
    </p:spTree>
    <p:extLst>
      <p:ext uri="{BB962C8B-B14F-4D97-AF65-F5344CB8AC3E}">
        <p14:creationId xmlns:p14="http://schemas.microsoft.com/office/powerpoint/2010/main" val="185464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831" y="190745"/>
            <a:ext cx="9144000" cy="492373"/>
          </a:xfrm>
        </p:spPr>
        <p:txBody>
          <a:bodyPr>
            <a:noAutofit/>
          </a:bodyPr>
          <a:lstStyle/>
          <a:p>
            <a:pPr algn="r"/>
            <a:r>
              <a:rPr lang="ar-KW" sz="3200" b="1" dirty="0">
                <a:solidFill>
                  <a:schemeClr val="accent1">
                    <a:lumMod val="50000"/>
                  </a:schemeClr>
                </a:solidFill>
                <a:latin typeface="Calibri" pitchFamily="34" charset="0"/>
                <a:ea typeface="+mn-ea"/>
                <a:cs typeface="mohammad bold art 1" pitchFamily="2" charset="-78"/>
              </a:rPr>
              <a:t>الأجندة</a:t>
            </a:r>
          </a:p>
        </p:txBody>
      </p:sp>
      <p:cxnSp>
        <p:nvCxnSpPr>
          <p:cNvPr id="9" name="Straight Connector 8"/>
          <p:cNvCxnSpPr/>
          <p:nvPr/>
        </p:nvCxnSpPr>
        <p:spPr>
          <a:xfrm>
            <a:off x="-10666" y="807086"/>
            <a:ext cx="12202666" cy="1623"/>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4" name="Diagram 3">
            <a:extLst>
              <a:ext uri="{FF2B5EF4-FFF2-40B4-BE49-F238E27FC236}">
                <a16:creationId xmlns:a16="http://schemas.microsoft.com/office/drawing/2014/main" id="{C57B9BBF-04CD-4D05-A060-F63ABFC4E477}"/>
              </a:ext>
            </a:extLst>
          </p:cNvPr>
          <p:cNvGraphicFramePr/>
          <p:nvPr>
            <p:extLst>
              <p:ext uri="{D42A27DB-BD31-4B8C-83A1-F6EECF244321}">
                <p14:modId xmlns:p14="http://schemas.microsoft.com/office/powerpoint/2010/main" val="3338396681"/>
              </p:ext>
            </p:extLst>
          </p:nvPr>
        </p:nvGraphicFramePr>
        <p:xfrm>
          <a:off x="2032000" y="1000690"/>
          <a:ext cx="8128000" cy="4359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529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524000" y="3083690"/>
            <a:ext cx="9144000" cy="944331"/>
          </a:xfrm>
        </p:spPr>
        <p:txBody>
          <a:bodyPr>
            <a:normAutofit/>
          </a:bodyPr>
          <a:lstStyle/>
          <a:p>
            <a:pPr lvl="0" rtl="1" fontAlgn="base">
              <a:spcBef>
                <a:spcPct val="0"/>
              </a:spcBef>
              <a:spcAft>
                <a:spcPts val="600"/>
              </a:spcAft>
            </a:pPr>
            <a:r>
              <a:rPr lang="ar-KW" sz="4000" b="1" dirty="0">
                <a:solidFill>
                  <a:schemeClr val="accent1">
                    <a:lumMod val="50000"/>
                  </a:schemeClr>
                </a:solidFill>
                <a:latin typeface="Calibri" pitchFamily="34" charset="0"/>
                <a:cs typeface="mohammad bold art 1" pitchFamily="2" charset="-78"/>
              </a:rPr>
              <a:t>الأسئلة </a:t>
            </a:r>
          </a:p>
          <a:p>
            <a:endParaRPr lang="ar-KW" sz="4000" dirty="0"/>
          </a:p>
        </p:txBody>
      </p:sp>
      <p:cxnSp>
        <p:nvCxnSpPr>
          <p:cNvPr id="13" name="Straight Connector 12"/>
          <p:cNvCxnSpPr/>
          <p:nvPr/>
        </p:nvCxnSpPr>
        <p:spPr>
          <a:xfrm>
            <a:off x="3128196" y="3893860"/>
            <a:ext cx="6100883" cy="29277"/>
          </a:xfrm>
          <a:prstGeom prst="line">
            <a:avLst/>
          </a:prstGeom>
          <a:ln w="28575">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699994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524000" y="3083690"/>
            <a:ext cx="9144000" cy="944331"/>
          </a:xfrm>
        </p:spPr>
        <p:txBody>
          <a:bodyPr>
            <a:normAutofit/>
          </a:bodyPr>
          <a:lstStyle/>
          <a:p>
            <a:pPr lvl="0" rtl="1" fontAlgn="base">
              <a:spcBef>
                <a:spcPct val="0"/>
              </a:spcBef>
              <a:spcAft>
                <a:spcPts val="600"/>
              </a:spcAft>
            </a:pPr>
            <a:r>
              <a:rPr lang="ar-KW" sz="5400" b="1" dirty="0">
                <a:solidFill>
                  <a:schemeClr val="accent1">
                    <a:lumMod val="50000"/>
                  </a:schemeClr>
                </a:solidFill>
                <a:latin typeface="Calibri" pitchFamily="34" charset="0"/>
                <a:cs typeface="mohammad bold art 1" pitchFamily="2" charset="-78"/>
              </a:rPr>
              <a:t>«</a:t>
            </a:r>
            <a:r>
              <a:rPr lang="ar-KW" sz="5400" b="1" dirty="0">
                <a:solidFill>
                  <a:srgbClr val="AD8100"/>
                </a:solidFill>
                <a:latin typeface="Calibri" pitchFamily="34" charset="0"/>
                <a:cs typeface="mohammad bold art 1" pitchFamily="2" charset="-78"/>
              </a:rPr>
              <a:t> شكرا </a:t>
            </a:r>
            <a:r>
              <a:rPr lang="ar-KW" sz="5400" b="1" dirty="0">
                <a:solidFill>
                  <a:schemeClr val="accent1">
                    <a:lumMod val="50000"/>
                  </a:schemeClr>
                </a:solidFill>
                <a:latin typeface="Calibri" pitchFamily="34" charset="0"/>
                <a:cs typeface="mohammad bold art 1" pitchFamily="2" charset="-78"/>
              </a:rPr>
              <a:t>»</a:t>
            </a:r>
          </a:p>
        </p:txBody>
      </p:sp>
      <p:cxnSp>
        <p:nvCxnSpPr>
          <p:cNvPr id="13" name="Straight Connector 12"/>
          <p:cNvCxnSpPr/>
          <p:nvPr/>
        </p:nvCxnSpPr>
        <p:spPr>
          <a:xfrm>
            <a:off x="4703081" y="3916769"/>
            <a:ext cx="2775169" cy="9772"/>
          </a:xfrm>
          <a:prstGeom prst="line">
            <a:avLst/>
          </a:prstGeom>
          <a:ln w="28575">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13073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518667" y="3055115"/>
            <a:ext cx="9144000" cy="944331"/>
          </a:xfrm>
        </p:spPr>
        <p:txBody>
          <a:bodyPr>
            <a:normAutofit/>
          </a:bodyPr>
          <a:lstStyle/>
          <a:p>
            <a:pPr rtl="1"/>
            <a:r>
              <a:rPr lang="ar-KW" sz="4000" b="1" dirty="0">
                <a:solidFill>
                  <a:schemeClr val="accent1">
                    <a:lumMod val="50000"/>
                  </a:schemeClr>
                </a:solidFill>
                <a:latin typeface="Calibri" pitchFamily="34" charset="0"/>
                <a:cs typeface="mohammad bold art 1" pitchFamily="2" charset="-78"/>
              </a:rPr>
              <a:t>برنامج تطوير السوق</a:t>
            </a:r>
          </a:p>
          <a:p>
            <a:endParaRPr lang="ar-KW" sz="4000" dirty="0"/>
          </a:p>
        </p:txBody>
      </p:sp>
      <p:cxnSp>
        <p:nvCxnSpPr>
          <p:cNvPr id="13" name="Straight Connector 12"/>
          <p:cNvCxnSpPr/>
          <p:nvPr/>
        </p:nvCxnSpPr>
        <p:spPr>
          <a:xfrm>
            <a:off x="3128196" y="3893860"/>
            <a:ext cx="6100883" cy="29277"/>
          </a:xfrm>
          <a:prstGeom prst="line">
            <a:avLst/>
          </a:prstGeom>
          <a:ln w="28575">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29552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7702-EEA5-4CC3-8890-07D7DE440C57}"/>
              </a:ext>
            </a:extLst>
          </p:cNvPr>
          <p:cNvSpPr>
            <a:spLocks noGrp="1"/>
          </p:cNvSpPr>
          <p:nvPr>
            <p:ph type="title"/>
          </p:nvPr>
        </p:nvSpPr>
        <p:spPr>
          <a:xfrm>
            <a:off x="1202267" y="83363"/>
            <a:ext cx="10515600" cy="831447"/>
          </a:xfrm>
        </p:spPr>
        <p:txBody>
          <a:bodyPr>
            <a:normAutofit/>
          </a:bodyPr>
          <a:lstStyle/>
          <a:p>
            <a:pPr algn="ctr"/>
            <a:r>
              <a:rPr lang="ar-KW" sz="2800" dirty="0">
                <a:solidFill>
                  <a:srgbClr val="114C76"/>
                </a:solidFill>
                <a:cs typeface="mohammad bold art 1" pitchFamily="2" charset="-78"/>
              </a:rPr>
              <a:t>مراحل ومخرجات برنامج تطوير سوق المال</a:t>
            </a:r>
            <a:endParaRPr lang="en-US" sz="2800" dirty="0">
              <a:cs typeface="mohammad bold art 1" pitchFamily="2" charset="-78"/>
            </a:endParaRPr>
          </a:p>
        </p:txBody>
      </p:sp>
      <p:sp>
        <p:nvSpPr>
          <p:cNvPr id="3" name="Slide Number Placeholder 2">
            <a:extLst>
              <a:ext uri="{FF2B5EF4-FFF2-40B4-BE49-F238E27FC236}">
                <a16:creationId xmlns:a16="http://schemas.microsoft.com/office/drawing/2014/main" id="{37B8F0BE-93CE-456E-8DEF-B407CBDAA1A0}"/>
              </a:ext>
            </a:extLst>
          </p:cNvPr>
          <p:cNvSpPr>
            <a:spLocks noGrp="1"/>
          </p:cNvSpPr>
          <p:nvPr>
            <p:ph type="sldNum" sz="quarter" idx="12"/>
          </p:nvPr>
        </p:nvSpPr>
        <p:spPr/>
        <p:txBody>
          <a:bodyPr/>
          <a:lstStyle/>
          <a:p>
            <a:fld id="{D617D6B5-4F74-419E-BB4B-29ED9B35EF7E}" type="slidenum">
              <a:rPr lang="ar-KW" smtClean="0">
                <a:cs typeface="mohammad bold art 1" pitchFamily="2" charset="-78"/>
              </a:rPr>
              <a:t>4</a:t>
            </a:fld>
            <a:endParaRPr lang="ar-KW">
              <a:cs typeface="mohammad bold art 1" pitchFamily="2" charset="-78"/>
            </a:endParaRPr>
          </a:p>
        </p:txBody>
      </p:sp>
      <p:sp>
        <p:nvSpPr>
          <p:cNvPr id="43" name="Pentagon 85">
            <a:extLst>
              <a:ext uri="{FF2B5EF4-FFF2-40B4-BE49-F238E27FC236}">
                <a16:creationId xmlns:a16="http://schemas.microsoft.com/office/drawing/2014/main" id="{9341F5F2-9CA9-422E-A8E1-68403E352DCE}"/>
              </a:ext>
            </a:extLst>
          </p:cNvPr>
          <p:cNvSpPr/>
          <p:nvPr/>
        </p:nvSpPr>
        <p:spPr>
          <a:xfrm rot="10800000">
            <a:off x="7915409" y="4476241"/>
            <a:ext cx="479045" cy="416256"/>
          </a:xfrm>
          <a:prstGeom prst="homePlate">
            <a:avLst/>
          </a:prstGeom>
          <a:solidFill>
            <a:srgbClr val="114C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44" name="Oval 43">
            <a:extLst>
              <a:ext uri="{FF2B5EF4-FFF2-40B4-BE49-F238E27FC236}">
                <a16:creationId xmlns:a16="http://schemas.microsoft.com/office/drawing/2014/main" id="{2892E277-80AC-455E-AC6C-401A4EE1B80E}"/>
              </a:ext>
            </a:extLst>
          </p:cNvPr>
          <p:cNvSpPr/>
          <p:nvPr/>
        </p:nvSpPr>
        <p:spPr>
          <a:xfrm>
            <a:off x="4710623" y="1447562"/>
            <a:ext cx="2844677" cy="2844677"/>
          </a:xfrm>
          <a:prstGeom prst="ellipse">
            <a:avLst/>
          </a:prstGeom>
          <a:solidFill>
            <a:srgbClr val="FFFFFF">
              <a:lumMod val="95000"/>
            </a:srgbClr>
          </a:solidFill>
          <a:ln w="12700" cap="flat" cmpd="sng" algn="ctr">
            <a:noFill/>
            <a:prstDash val="solid"/>
            <a:miter lim="800000"/>
          </a:ln>
          <a:effectLst/>
          <a:scene3d>
            <a:camera prst="orthographicFront">
              <a:rot lat="0" lon="0" rev="0"/>
            </a:camera>
            <a:lightRig rig="balanced" dir="t">
              <a:rot lat="0" lon="0" rev="8700000"/>
            </a:lightRig>
          </a:scene3d>
          <a:sp3d/>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45" name="Freeform: Shape 100">
            <a:extLst>
              <a:ext uri="{FF2B5EF4-FFF2-40B4-BE49-F238E27FC236}">
                <a16:creationId xmlns:a16="http://schemas.microsoft.com/office/drawing/2014/main" id="{7611D561-25A9-4C11-94E0-8348773B6FDF}"/>
              </a:ext>
            </a:extLst>
          </p:cNvPr>
          <p:cNvSpPr/>
          <p:nvPr/>
        </p:nvSpPr>
        <p:spPr>
          <a:xfrm>
            <a:off x="4437512" y="1181030"/>
            <a:ext cx="1502569" cy="1502569"/>
          </a:xfrm>
          <a:custGeom>
            <a:avLst/>
            <a:gdLst>
              <a:gd name="connsiteX0" fmla="*/ 0 w 2003425"/>
              <a:gd name="connsiteY0" fmla="*/ 0 h 2003425"/>
              <a:gd name="connsiteX1" fmla="*/ 2003425 w 2003425"/>
              <a:gd name="connsiteY1" fmla="*/ 0 h 2003425"/>
              <a:gd name="connsiteX2" fmla="*/ 2003425 w 2003425"/>
              <a:gd name="connsiteY2" fmla="*/ 1466359 h 2003425"/>
              <a:gd name="connsiteX3" fmla="*/ 1935571 w 2003425"/>
              <a:gd name="connsiteY3" fmla="*/ 1491194 h 2003425"/>
              <a:gd name="connsiteX4" fmla="*/ 1491196 w 2003425"/>
              <a:gd name="connsiteY4" fmla="*/ 1935570 h 2003425"/>
              <a:gd name="connsiteX5" fmla="*/ 1470132 w 2003425"/>
              <a:gd name="connsiteY5" fmla="*/ 2003425 h 2003425"/>
              <a:gd name="connsiteX6" fmla="*/ 0 w 2003425"/>
              <a:gd name="connsiteY6" fmla="*/ 2003425 h 200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425" h="2003425">
                <a:moveTo>
                  <a:pt x="0" y="0"/>
                </a:moveTo>
                <a:lnTo>
                  <a:pt x="2003425" y="0"/>
                </a:lnTo>
                <a:lnTo>
                  <a:pt x="2003425" y="1466359"/>
                </a:lnTo>
                <a:lnTo>
                  <a:pt x="1935571" y="1491194"/>
                </a:lnTo>
                <a:cubicBezTo>
                  <a:pt x="1735769" y="1575704"/>
                  <a:pt x="1575705" y="1735767"/>
                  <a:pt x="1491196" y="1935570"/>
                </a:cubicBezTo>
                <a:lnTo>
                  <a:pt x="1470132" y="2003425"/>
                </a:lnTo>
                <a:lnTo>
                  <a:pt x="0" y="2003425"/>
                </a:lnTo>
                <a:close/>
              </a:path>
            </a:pathLst>
          </a:custGeom>
          <a:solidFill>
            <a:srgbClr val="595959">
              <a:lumMod val="20000"/>
              <a:lumOff val="8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46" name="Freeform: Shape 104">
            <a:extLst>
              <a:ext uri="{FF2B5EF4-FFF2-40B4-BE49-F238E27FC236}">
                <a16:creationId xmlns:a16="http://schemas.microsoft.com/office/drawing/2014/main" id="{46E79363-D1FF-4355-B887-A65889634AE7}"/>
              </a:ext>
            </a:extLst>
          </p:cNvPr>
          <p:cNvSpPr/>
          <p:nvPr/>
        </p:nvSpPr>
        <p:spPr>
          <a:xfrm>
            <a:off x="6325843" y="1181030"/>
            <a:ext cx="1502569" cy="1502569"/>
          </a:xfrm>
          <a:custGeom>
            <a:avLst/>
            <a:gdLst>
              <a:gd name="connsiteX0" fmla="*/ 0 w 2003425"/>
              <a:gd name="connsiteY0" fmla="*/ 0 h 2003425"/>
              <a:gd name="connsiteX1" fmla="*/ 2003425 w 2003425"/>
              <a:gd name="connsiteY1" fmla="*/ 0 h 2003425"/>
              <a:gd name="connsiteX2" fmla="*/ 2003425 w 2003425"/>
              <a:gd name="connsiteY2" fmla="*/ 2003425 h 2003425"/>
              <a:gd name="connsiteX3" fmla="*/ 533294 w 2003425"/>
              <a:gd name="connsiteY3" fmla="*/ 2003425 h 2003425"/>
              <a:gd name="connsiteX4" fmla="*/ 512230 w 2003425"/>
              <a:gd name="connsiteY4" fmla="*/ 1935570 h 2003425"/>
              <a:gd name="connsiteX5" fmla="*/ 67855 w 2003425"/>
              <a:gd name="connsiteY5" fmla="*/ 1491194 h 2003425"/>
              <a:gd name="connsiteX6" fmla="*/ 0 w 2003425"/>
              <a:gd name="connsiteY6" fmla="*/ 1466359 h 200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425" h="2003425">
                <a:moveTo>
                  <a:pt x="0" y="0"/>
                </a:moveTo>
                <a:lnTo>
                  <a:pt x="2003425" y="0"/>
                </a:lnTo>
                <a:lnTo>
                  <a:pt x="2003425" y="2003425"/>
                </a:lnTo>
                <a:lnTo>
                  <a:pt x="533294" y="2003425"/>
                </a:lnTo>
                <a:lnTo>
                  <a:pt x="512230" y="1935570"/>
                </a:lnTo>
                <a:cubicBezTo>
                  <a:pt x="427721" y="1735767"/>
                  <a:pt x="267657" y="1575704"/>
                  <a:pt x="67855" y="1491194"/>
                </a:cubicBezTo>
                <a:lnTo>
                  <a:pt x="0" y="1466359"/>
                </a:lnTo>
                <a:close/>
              </a:path>
            </a:pathLst>
          </a:custGeom>
          <a:solidFill>
            <a:srgbClr val="C8964B"/>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47" name="Freeform: Shape 102">
            <a:extLst>
              <a:ext uri="{FF2B5EF4-FFF2-40B4-BE49-F238E27FC236}">
                <a16:creationId xmlns:a16="http://schemas.microsoft.com/office/drawing/2014/main" id="{0DB7C447-42CC-4E4E-BE58-95F538D17CD1}"/>
              </a:ext>
            </a:extLst>
          </p:cNvPr>
          <p:cNvSpPr/>
          <p:nvPr/>
        </p:nvSpPr>
        <p:spPr>
          <a:xfrm>
            <a:off x="4437512" y="3069361"/>
            <a:ext cx="1502569" cy="1502568"/>
          </a:xfrm>
          <a:custGeom>
            <a:avLst/>
            <a:gdLst>
              <a:gd name="connsiteX0" fmla="*/ 0 w 2003425"/>
              <a:gd name="connsiteY0" fmla="*/ 0 h 2003424"/>
              <a:gd name="connsiteX1" fmla="*/ 1470133 w 2003425"/>
              <a:gd name="connsiteY1" fmla="*/ 0 h 2003424"/>
              <a:gd name="connsiteX2" fmla="*/ 1491196 w 2003425"/>
              <a:gd name="connsiteY2" fmla="*/ 67854 h 2003424"/>
              <a:gd name="connsiteX3" fmla="*/ 1935571 w 2003425"/>
              <a:gd name="connsiteY3" fmla="*/ 512229 h 2003424"/>
              <a:gd name="connsiteX4" fmla="*/ 2003425 w 2003425"/>
              <a:gd name="connsiteY4" fmla="*/ 537064 h 2003424"/>
              <a:gd name="connsiteX5" fmla="*/ 2003425 w 2003425"/>
              <a:gd name="connsiteY5" fmla="*/ 2003424 h 2003424"/>
              <a:gd name="connsiteX6" fmla="*/ 0 w 2003425"/>
              <a:gd name="connsiteY6" fmla="*/ 2003424 h 2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425" h="2003424">
                <a:moveTo>
                  <a:pt x="0" y="0"/>
                </a:moveTo>
                <a:lnTo>
                  <a:pt x="1470133" y="0"/>
                </a:lnTo>
                <a:lnTo>
                  <a:pt x="1491196" y="67854"/>
                </a:lnTo>
                <a:cubicBezTo>
                  <a:pt x="1575705" y="267656"/>
                  <a:pt x="1735769" y="427720"/>
                  <a:pt x="1935571" y="512229"/>
                </a:cubicBezTo>
                <a:lnTo>
                  <a:pt x="2003425" y="537064"/>
                </a:lnTo>
                <a:lnTo>
                  <a:pt x="2003425" y="2003424"/>
                </a:lnTo>
                <a:lnTo>
                  <a:pt x="0" y="2003424"/>
                </a:lnTo>
                <a:close/>
              </a:path>
            </a:pathLst>
          </a:custGeom>
          <a:solidFill>
            <a:srgbClr val="595959">
              <a:lumMod val="40000"/>
              <a:lumOff val="60000"/>
            </a:srgbClr>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48" name="Freeform: Shape 106">
            <a:extLst>
              <a:ext uri="{FF2B5EF4-FFF2-40B4-BE49-F238E27FC236}">
                <a16:creationId xmlns:a16="http://schemas.microsoft.com/office/drawing/2014/main" id="{684CAC22-EA42-426E-9A4A-063FB36E7B7A}"/>
              </a:ext>
            </a:extLst>
          </p:cNvPr>
          <p:cNvSpPr/>
          <p:nvPr/>
        </p:nvSpPr>
        <p:spPr>
          <a:xfrm>
            <a:off x="6325843" y="3069361"/>
            <a:ext cx="1502569" cy="1502568"/>
          </a:xfrm>
          <a:custGeom>
            <a:avLst/>
            <a:gdLst>
              <a:gd name="connsiteX0" fmla="*/ 533293 w 2003425"/>
              <a:gd name="connsiteY0" fmla="*/ 0 h 2003424"/>
              <a:gd name="connsiteX1" fmla="*/ 2003425 w 2003425"/>
              <a:gd name="connsiteY1" fmla="*/ 0 h 2003424"/>
              <a:gd name="connsiteX2" fmla="*/ 2003425 w 2003425"/>
              <a:gd name="connsiteY2" fmla="*/ 2003424 h 2003424"/>
              <a:gd name="connsiteX3" fmla="*/ 0 w 2003425"/>
              <a:gd name="connsiteY3" fmla="*/ 2003424 h 2003424"/>
              <a:gd name="connsiteX4" fmla="*/ 0 w 2003425"/>
              <a:gd name="connsiteY4" fmla="*/ 537064 h 2003424"/>
              <a:gd name="connsiteX5" fmla="*/ 67855 w 2003425"/>
              <a:gd name="connsiteY5" fmla="*/ 512229 h 2003424"/>
              <a:gd name="connsiteX6" fmla="*/ 512230 w 2003425"/>
              <a:gd name="connsiteY6" fmla="*/ 67854 h 20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3425" h="2003424">
                <a:moveTo>
                  <a:pt x="533293" y="0"/>
                </a:moveTo>
                <a:lnTo>
                  <a:pt x="2003425" y="0"/>
                </a:lnTo>
                <a:lnTo>
                  <a:pt x="2003425" y="2003424"/>
                </a:lnTo>
                <a:lnTo>
                  <a:pt x="0" y="2003424"/>
                </a:lnTo>
                <a:lnTo>
                  <a:pt x="0" y="537064"/>
                </a:lnTo>
                <a:lnTo>
                  <a:pt x="67855" y="512229"/>
                </a:lnTo>
                <a:cubicBezTo>
                  <a:pt x="267657" y="427720"/>
                  <a:pt x="427721" y="267656"/>
                  <a:pt x="512230" y="67854"/>
                </a:cubicBezTo>
                <a:close/>
              </a:path>
            </a:pathLst>
          </a:custGeom>
          <a:solidFill>
            <a:srgbClr val="114C76"/>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grpSp>
        <p:nvGrpSpPr>
          <p:cNvPr id="49" name="Group 48">
            <a:extLst>
              <a:ext uri="{FF2B5EF4-FFF2-40B4-BE49-F238E27FC236}">
                <a16:creationId xmlns:a16="http://schemas.microsoft.com/office/drawing/2014/main" id="{7BE2D879-6C25-4FE8-B0C8-599CA551D397}"/>
              </a:ext>
            </a:extLst>
          </p:cNvPr>
          <p:cNvGrpSpPr/>
          <p:nvPr/>
        </p:nvGrpSpPr>
        <p:grpSpPr>
          <a:xfrm>
            <a:off x="827782" y="4353942"/>
            <a:ext cx="3204802" cy="1594709"/>
            <a:chOff x="8664654" y="1374393"/>
            <a:chExt cx="3194411" cy="2126279"/>
          </a:xfrm>
        </p:grpSpPr>
        <p:sp>
          <p:nvSpPr>
            <p:cNvPr id="50" name="TextBox 49">
              <a:extLst>
                <a:ext uri="{FF2B5EF4-FFF2-40B4-BE49-F238E27FC236}">
                  <a16:creationId xmlns:a16="http://schemas.microsoft.com/office/drawing/2014/main" id="{C74FE7AF-1755-4585-AF60-AA729501A895}"/>
                </a:ext>
              </a:extLst>
            </p:cNvPr>
            <p:cNvSpPr txBox="1"/>
            <p:nvPr/>
          </p:nvSpPr>
          <p:spPr>
            <a:xfrm>
              <a:off x="8907510" y="1374393"/>
              <a:ext cx="2937088" cy="553997"/>
            </a:xfrm>
            <a:prstGeom prst="rect">
              <a:avLst/>
            </a:prstGeom>
            <a:solidFill>
              <a:srgbClr val="595959">
                <a:lumMod val="40000"/>
                <a:lumOff val="60000"/>
              </a:srgbClr>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KW" sz="2100" b="1" i="0" u="none" strike="noStrike" kern="0" cap="all" spc="0" normalizeH="0" baseline="0" noProof="0" dirty="0">
                  <a:ln>
                    <a:noFill/>
                  </a:ln>
                  <a:solidFill>
                    <a:srgbClr val="595959"/>
                  </a:solidFill>
                  <a:effectLst/>
                  <a:uLnTx/>
                  <a:uFillTx/>
                  <a:cs typeface="mohammad bold art 1" pitchFamily="2" charset="-78"/>
                </a:rPr>
                <a:t>المرحلة الرابعة</a:t>
              </a:r>
              <a:endParaRPr kumimoji="0" lang="en-US" sz="2100" b="1" i="0" u="none" strike="noStrike" kern="0" cap="all" spc="0" normalizeH="0" baseline="0" noProof="0" dirty="0">
                <a:ln>
                  <a:noFill/>
                </a:ln>
                <a:solidFill>
                  <a:srgbClr val="595959"/>
                </a:solidFill>
                <a:effectLst/>
                <a:uLnTx/>
                <a:uFillTx/>
                <a:cs typeface="mohammad bold art 1" pitchFamily="2" charset="-78"/>
              </a:endParaRPr>
            </a:p>
          </p:txBody>
        </p:sp>
        <p:sp>
          <p:nvSpPr>
            <p:cNvPr id="51" name="TextBox 50">
              <a:extLst>
                <a:ext uri="{FF2B5EF4-FFF2-40B4-BE49-F238E27FC236}">
                  <a16:creationId xmlns:a16="http://schemas.microsoft.com/office/drawing/2014/main" id="{53B2C85D-C165-4DE5-8FFF-0CB428699C7D}"/>
                </a:ext>
              </a:extLst>
            </p:cNvPr>
            <p:cNvSpPr txBox="1"/>
            <p:nvPr/>
          </p:nvSpPr>
          <p:spPr>
            <a:xfrm>
              <a:off x="8664654" y="1925881"/>
              <a:ext cx="3194411" cy="1574791"/>
            </a:xfrm>
            <a:prstGeom prst="rect">
              <a:avLst/>
            </a:prstGeom>
            <a:noFill/>
          </p:spPr>
          <p:txBody>
            <a:bodyPr wrap="square" lIns="0" rIns="0" rtlCol="0" anchor="t">
              <a:spAutoFit/>
            </a:bodyPr>
            <a:lstStyle/>
            <a:p>
              <a:pPr marL="228600" marR="0" lvl="1" indent="-228600" algn="r" defTabSz="8890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استحداث الوسيط المركزي لسوق المشتقات</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CCP Derivatives </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228600" marR="0" lvl="1" indent="-228600" algn="r" defTabSz="8890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تقديم نموذج أعضاء </a:t>
              </a:r>
              <a:r>
                <a:rPr kumimoji="0" lang="ar-SA" sz="1000" b="0" i="0" u="none" strike="noStrike" kern="0" cap="none" spc="0" normalizeH="0" baseline="0" noProof="0" dirty="0" err="1">
                  <a:ln>
                    <a:noFill/>
                  </a:ln>
                  <a:solidFill>
                    <a:srgbClr val="363636"/>
                  </a:solidFill>
                  <a:effectLst/>
                  <a:uLnTx/>
                  <a:uFillTx/>
                  <a:latin typeface="Times New Roman" panose="02020603050405020304" pitchFamily="18" charset="0"/>
                  <a:cs typeface="mohammad bold art 1" pitchFamily="2" charset="-78"/>
                </a:rPr>
                <a:t>التقاص</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Clearing Membership Levels</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228600" marR="0" lvl="1" indent="-228600" algn="r" defTabSz="8890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تهيئة البيئة التشريعية والتشغيلية لتقديم المنتجات والخدمات التالية</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p>
            <a:p>
              <a:pPr marL="228600" marR="0" lvl="1" indent="-228600" algn="r" defTabSz="889000" rtl="1"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السندات والصكوك</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228600" marR="0" lvl="1" indent="-228600" algn="r" defTabSz="889000" rtl="1"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المشتقات المالية</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228600" marR="0" lvl="1" indent="-228600" algn="r" defTabSz="889000" rtl="1" eaLnBrk="1" fontAlgn="auto" latinLnBrk="0" hangingPunct="1">
                <a:lnSpc>
                  <a:spcPct val="90000"/>
                </a:lnSpc>
                <a:spcBef>
                  <a:spcPct val="0"/>
                </a:spcBef>
                <a:spcAft>
                  <a:spcPct val="15000"/>
                </a:spcAft>
                <a:buClrTx/>
                <a:buSzTx/>
                <a:buFont typeface="Wingdings" panose="05000000000000000000" pitchFamily="2" charset="2"/>
                <a:buChar char="ü"/>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صناديق المؤشرات المتداولة.</a:t>
              </a:r>
            </a:p>
          </p:txBody>
        </p:sp>
      </p:grpSp>
      <p:grpSp>
        <p:nvGrpSpPr>
          <p:cNvPr id="52" name="Group 51">
            <a:extLst>
              <a:ext uri="{FF2B5EF4-FFF2-40B4-BE49-F238E27FC236}">
                <a16:creationId xmlns:a16="http://schemas.microsoft.com/office/drawing/2014/main" id="{C6A319A3-EAEB-41CB-9AE9-FA1C46075244}"/>
              </a:ext>
            </a:extLst>
          </p:cNvPr>
          <p:cNvGrpSpPr/>
          <p:nvPr/>
        </p:nvGrpSpPr>
        <p:grpSpPr>
          <a:xfrm>
            <a:off x="1081608" y="1167872"/>
            <a:ext cx="10001877" cy="2199866"/>
            <a:chOff x="8921977" y="1249190"/>
            <a:chExt cx="9989266" cy="3596039"/>
          </a:xfrm>
        </p:grpSpPr>
        <p:sp>
          <p:nvSpPr>
            <p:cNvPr id="53" name="TextBox 52">
              <a:extLst>
                <a:ext uri="{FF2B5EF4-FFF2-40B4-BE49-F238E27FC236}">
                  <a16:creationId xmlns:a16="http://schemas.microsoft.com/office/drawing/2014/main" id="{4B1C957D-36DF-4ABC-92C2-29B859A11097}"/>
                </a:ext>
              </a:extLst>
            </p:cNvPr>
            <p:cNvSpPr txBox="1"/>
            <p:nvPr/>
          </p:nvSpPr>
          <p:spPr>
            <a:xfrm>
              <a:off x="8921977" y="1249190"/>
              <a:ext cx="2937088" cy="679199"/>
            </a:xfrm>
            <a:prstGeom prst="rect">
              <a:avLst/>
            </a:prstGeom>
            <a:solidFill>
              <a:srgbClr val="595959">
                <a:lumMod val="20000"/>
                <a:lumOff val="80000"/>
              </a:srgbClr>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KW" sz="2100" b="1" i="0" u="none" strike="noStrike" kern="0" cap="all" spc="0" normalizeH="0" baseline="0" noProof="0" dirty="0">
                  <a:ln>
                    <a:noFill/>
                  </a:ln>
                  <a:solidFill>
                    <a:srgbClr val="595959"/>
                  </a:solidFill>
                  <a:effectLst/>
                  <a:uLnTx/>
                  <a:uFillTx/>
                  <a:cs typeface="mohammad bold art 1" pitchFamily="2" charset="-78"/>
                </a:rPr>
                <a:t>المرحلة الثالثة</a:t>
              </a:r>
              <a:endParaRPr kumimoji="0" lang="en-US" sz="2100" b="1" i="0" u="none" strike="noStrike" kern="0" cap="all" spc="0" normalizeH="0" baseline="0" noProof="0" dirty="0">
                <a:ln>
                  <a:noFill/>
                </a:ln>
                <a:solidFill>
                  <a:srgbClr val="595959"/>
                </a:solidFill>
                <a:effectLst/>
                <a:uLnTx/>
                <a:uFillTx/>
                <a:cs typeface="mohammad bold art 1" pitchFamily="2" charset="-78"/>
              </a:endParaRPr>
            </a:p>
          </p:txBody>
        </p:sp>
        <p:sp>
          <p:nvSpPr>
            <p:cNvPr id="54" name="TextBox 53">
              <a:extLst>
                <a:ext uri="{FF2B5EF4-FFF2-40B4-BE49-F238E27FC236}">
                  <a16:creationId xmlns:a16="http://schemas.microsoft.com/office/drawing/2014/main" id="{8AC06C69-5433-4E53-AAAF-6C6C8E6FC4E5}"/>
                </a:ext>
              </a:extLst>
            </p:cNvPr>
            <p:cNvSpPr txBox="1"/>
            <p:nvPr/>
          </p:nvSpPr>
          <p:spPr>
            <a:xfrm>
              <a:off x="15981950" y="1927186"/>
              <a:ext cx="2929293" cy="2918043"/>
            </a:xfrm>
            <a:prstGeom prst="rect">
              <a:avLst/>
            </a:prstGeom>
            <a:noFill/>
          </p:spPr>
          <p:txBody>
            <a:bodyPr wrap="square" lIns="0" rIns="0" rtlCol="0" anchor="t">
              <a:spAutoFit/>
            </a:bodyPr>
            <a:lstStyle/>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effectLst/>
                  <a:uLnTx/>
                  <a:uFillTx/>
                  <a:cs typeface="mohammad bold art 1" pitchFamily="2" charset="-78"/>
                </a:rPr>
                <a:t>توحيد دورة التسوية إلى </a:t>
              </a:r>
              <a:r>
                <a:rPr kumimoji="0" lang="en-US" sz="1000" b="0" i="0" u="none" strike="noStrike" kern="0" cap="none" spc="0" normalizeH="0" baseline="0" noProof="0" dirty="0">
                  <a:ln>
                    <a:noFill/>
                  </a:ln>
                  <a:effectLst/>
                  <a:uLnTx/>
                  <a:uFillTx/>
                  <a:cs typeface="mohammad bold art 1" pitchFamily="2" charset="-78"/>
                </a:rPr>
                <a:t>T+3</a:t>
              </a:r>
              <a:r>
                <a:rPr kumimoji="0" lang="ar-KW" sz="1000" b="0" i="0" u="none" strike="noStrike" kern="0" cap="none" spc="0" normalizeH="0" baseline="0" noProof="0" dirty="0">
                  <a:ln>
                    <a:noFill/>
                  </a:ln>
                  <a:effectLst/>
                  <a:uLnTx/>
                  <a:uFillTx/>
                  <a:cs typeface="mohammad bold art 1" pitchFamily="2" charset="-78"/>
                </a:rPr>
                <a:t>.</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effectLst/>
                  <a:uLnTx/>
                  <a:uFillTx/>
                  <a:cs typeface="mohammad bold art 1" pitchFamily="2" charset="-78"/>
                </a:rPr>
                <a:t>تطبيق مبدأ التسليم مقابل الاستلام </a:t>
              </a:r>
              <a:r>
                <a:rPr kumimoji="0" lang="en-US" sz="1000" b="0" i="0" u="none" strike="noStrike" kern="0" cap="none" spc="0" normalizeH="0" baseline="0" noProof="0" dirty="0">
                  <a:ln>
                    <a:noFill/>
                  </a:ln>
                  <a:effectLst/>
                  <a:uLnTx/>
                  <a:uFillTx/>
                  <a:cs typeface="mohammad bold art 1" pitchFamily="2" charset="-78"/>
                </a:rPr>
                <a:t>(</a:t>
              </a:r>
              <a:r>
                <a:rPr kumimoji="0" lang="en-US" sz="1000" b="0" i="0" u="none" strike="noStrike" kern="0" cap="none" spc="0" normalizeH="0" baseline="0" noProof="0" dirty="0" err="1">
                  <a:ln>
                    <a:noFill/>
                  </a:ln>
                  <a:effectLst/>
                  <a:uLnTx/>
                  <a:uFillTx/>
                  <a:cs typeface="mohammad bold art 1" pitchFamily="2" charset="-78"/>
                </a:rPr>
                <a:t>DvP</a:t>
              </a:r>
              <a:r>
                <a:rPr kumimoji="0" lang="en-US" sz="1000" b="0" i="0" u="none" strike="noStrike" kern="0" cap="none" spc="0" normalizeH="0" baseline="0" noProof="0" dirty="0">
                  <a:ln>
                    <a:noFill/>
                  </a:ln>
                  <a:effectLst/>
                  <a:uLnTx/>
                  <a:uFillTx/>
                  <a:cs typeface="mohammad bold art 1" pitchFamily="2" charset="-78"/>
                </a:rPr>
                <a:t>)</a:t>
              </a:r>
              <a:r>
                <a:rPr kumimoji="0" lang="ar-KW" sz="1000" b="0" i="0" u="none" strike="noStrike" kern="0" cap="none" spc="0" normalizeH="0" baseline="0" noProof="0" dirty="0">
                  <a:ln>
                    <a:noFill/>
                  </a:ln>
                  <a:effectLst/>
                  <a:uLnTx/>
                  <a:uFillTx/>
                  <a:cs typeface="mohammad bold art 1" pitchFamily="2" charset="-78"/>
                </a:rPr>
                <a:t>.</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effectLst/>
                  <a:uLnTx/>
                  <a:uFillTx/>
                  <a:latin typeface="Times New Roman" panose="02020603050405020304" pitchFamily="18" charset="0"/>
                  <a:cs typeface="mohammad bold art 1" pitchFamily="2" charset="-78"/>
                </a:rPr>
                <a:t>مفهوم الضمانات المالية لمواجهة مخاطر الإخفاقات.</a:t>
              </a:r>
              <a:endParaRPr kumimoji="0" lang="ar-KW" sz="1000" b="0" i="0" u="none" strike="noStrike" kern="0" cap="none" spc="0" normalizeH="0" baseline="0" noProof="0" dirty="0">
                <a:ln>
                  <a:noFill/>
                </a:ln>
                <a:effectLst/>
                <a:uLnTx/>
                <a:uFillTx/>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effectLst/>
                  <a:uLnTx/>
                  <a:uFillTx/>
                  <a:latin typeface="Times New Roman" panose="02020603050405020304" pitchFamily="18" charset="0"/>
                  <a:cs typeface="mohammad bold art 1" pitchFamily="2" charset="-78"/>
                </a:rPr>
                <a:t>آلية تحديد المواعيد المتعلقة باستحقاقات الأسهم والمساهمين المستحقين للتوزيعات لتتوافق مع الممارسات العالمية.</a:t>
              </a:r>
              <a:endParaRPr kumimoji="0" lang="ar-KW" sz="1000" b="0" i="0" u="none" strike="noStrike" kern="0" cap="none" spc="0" normalizeH="0" baseline="0" noProof="0" dirty="0">
                <a:ln>
                  <a:noFill/>
                </a:ln>
                <a:effectLst/>
                <a:uLnTx/>
                <a:uFillTx/>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effectLst/>
                  <a:uLnTx/>
                  <a:uFillTx/>
                  <a:cs typeface="mohammad bold art 1" pitchFamily="2" charset="-78"/>
                </a:rPr>
                <a:t>خاصية رفض الالتزام لأمين الحفظ</a:t>
              </a:r>
              <a:r>
                <a:rPr kumimoji="0" lang="en-US" sz="1000" b="0" i="0" u="none" strike="noStrike" kern="0" cap="none" spc="0" normalizeH="0" baseline="0" noProof="0" dirty="0">
                  <a:ln>
                    <a:noFill/>
                  </a:ln>
                  <a:effectLst/>
                  <a:uLnTx/>
                  <a:uFillTx/>
                  <a:cs typeface="mohammad bold art 1" pitchFamily="2" charset="-78"/>
                </a:rPr>
                <a:t>.</a:t>
              </a: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effectLst/>
                  <a:uLnTx/>
                  <a:uFillTx/>
                  <a:latin typeface="Times New Roman" panose="02020603050405020304" pitchFamily="18" charset="0"/>
                  <a:cs typeface="mohammad bold art 1" pitchFamily="2" charset="-78"/>
                </a:rPr>
                <a:t>وحدات التغيير السعري</a:t>
              </a:r>
              <a:endParaRPr kumimoji="0" lang="en-US" sz="1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effectLst/>
                  <a:uLnTx/>
                  <a:uFillTx/>
                  <a:latin typeface="Times New Roman" panose="02020603050405020304" pitchFamily="18" charset="0"/>
                  <a:cs typeface="mohammad bold art 1" pitchFamily="2" charset="-78"/>
                </a:rPr>
                <a:t>الحدود السعرية (الحد الأعلى والحد الأدنى).</a:t>
              </a:r>
              <a:endParaRPr kumimoji="0" lang="en-US" sz="1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effectLst/>
                  <a:uLnTx/>
                  <a:uFillTx/>
                  <a:latin typeface="Times New Roman" panose="02020603050405020304" pitchFamily="18" charset="0"/>
                  <a:cs typeface="mohammad bold art 1" pitchFamily="2" charset="-78"/>
                </a:rPr>
                <a:t>استحداث الإغلاق العشوائي.</a:t>
              </a:r>
              <a:endParaRPr kumimoji="0" lang="en-US" sz="1000" b="0" i="0" u="none" strike="noStrike" kern="0" cap="none" spc="0" normalizeH="0" baseline="0" noProof="0" dirty="0">
                <a:ln>
                  <a:noFill/>
                </a:ln>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effectLst/>
                  <a:uLnTx/>
                  <a:uFillTx/>
                  <a:latin typeface="Times New Roman" panose="02020603050405020304" pitchFamily="18" charset="0"/>
                  <a:cs typeface="mohammad bold art 1" pitchFamily="2" charset="-78"/>
                </a:rPr>
                <a:t>توفير النظم اللازمة لعمل صانع السوق.</a:t>
              </a:r>
              <a:endParaRPr kumimoji="0" lang="ar-KW" sz="1000" b="0" i="0" u="none" strike="noStrike" kern="0" cap="none" spc="0" normalizeH="0" baseline="0" noProof="0" dirty="0">
                <a:ln>
                  <a:noFill/>
                </a:ln>
                <a:effectLst/>
                <a:uLnTx/>
                <a:uFillTx/>
                <a:cs typeface="mohammad bold art 1" pitchFamily="2" charset="-78"/>
              </a:endParaRPr>
            </a:p>
          </p:txBody>
        </p:sp>
      </p:grpSp>
      <p:sp>
        <p:nvSpPr>
          <p:cNvPr id="55" name="TextBox 54">
            <a:extLst>
              <a:ext uri="{FF2B5EF4-FFF2-40B4-BE49-F238E27FC236}">
                <a16:creationId xmlns:a16="http://schemas.microsoft.com/office/drawing/2014/main" id="{0C1CAAAC-D70B-419E-84CF-6171762C03B9}"/>
              </a:ext>
            </a:extLst>
          </p:cNvPr>
          <p:cNvSpPr txBox="1"/>
          <p:nvPr/>
        </p:nvSpPr>
        <p:spPr>
          <a:xfrm>
            <a:off x="4451537" y="1167872"/>
            <a:ext cx="418704" cy="646331"/>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595959"/>
                </a:solidFill>
                <a:effectLst/>
                <a:uLnTx/>
                <a:uFillTx/>
                <a:cs typeface="mohammad bold art 1" pitchFamily="2" charset="-78"/>
              </a:rPr>
              <a:t>3</a:t>
            </a:r>
          </a:p>
        </p:txBody>
      </p:sp>
      <p:sp>
        <p:nvSpPr>
          <p:cNvPr id="56" name="TextBox 55">
            <a:extLst>
              <a:ext uri="{FF2B5EF4-FFF2-40B4-BE49-F238E27FC236}">
                <a16:creationId xmlns:a16="http://schemas.microsoft.com/office/drawing/2014/main" id="{754A55E5-50B5-435D-97C5-5A39CBDB08A2}"/>
              </a:ext>
            </a:extLst>
          </p:cNvPr>
          <p:cNvSpPr txBox="1"/>
          <p:nvPr/>
        </p:nvSpPr>
        <p:spPr>
          <a:xfrm>
            <a:off x="4451740" y="3923533"/>
            <a:ext cx="418704" cy="646331"/>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595959"/>
                </a:solidFill>
                <a:effectLst/>
                <a:uLnTx/>
                <a:uFillTx/>
                <a:cs typeface="mohammad bold art 1" pitchFamily="2" charset="-78"/>
              </a:rPr>
              <a:t>4</a:t>
            </a:r>
          </a:p>
        </p:txBody>
      </p:sp>
      <p:sp>
        <p:nvSpPr>
          <p:cNvPr id="57" name="Freeform: Shape 130">
            <a:extLst>
              <a:ext uri="{FF2B5EF4-FFF2-40B4-BE49-F238E27FC236}">
                <a16:creationId xmlns:a16="http://schemas.microsoft.com/office/drawing/2014/main" id="{FE32A0B2-E3B7-476F-8C80-FD16175C0446}"/>
              </a:ext>
            </a:extLst>
          </p:cNvPr>
          <p:cNvSpPr/>
          <p:nvPr/>
        </p:nvSpPr>
        <p:spPr>
          <a:xfrm>
            <a:off x="5147020" y="1890538"/>
            <a:ext cx="793061" cy="793061"/>
          </a:xfrm>
          <a:custGeom>
            <a:avLst/>
            <a:gdLst>
              <a:gd name="connsiteX0" fmla="*/ 1057415 w 1057415"/>
              <a:gd name="connsiteY0" fmla="*/ 0 h 1057415"/>
              <a:gd name="connsiteX1" fmla="*/ 1057415 w 1057415"/>
              <a:gd name="connsiteY1" fmla="*/ 520349 h 1057415"/>
              <a:gd name="connsiteX2" fmla="*/ 989561 w 1057415"/>
              <a:gd name="connsiteY2" fmla="*/ 545184 h 1057415"/>
              <a:gd name="connsiteX3" fmla="*/ 545186 w 1057415"/>
              <a:gd name="connsiteY3" fmla="*/ 989560 h 1057415"/>
              <a:gd name="connsiteX4" fmla="*/ 524122 w 1057415"/>
              <a:gd name="connsiteY4" fmla="*/ 1057415 h 1057415"/>
              <a:gd name="connsiteX5" fmla="*/ 0 w 1057415"/>
              <a:gd name="connsiteY5" fmla="*/ 1057415 h 1057415"/>
              <a:gd name="connsiteX6" fmla="*/ 1961 w 1057415"/>
              <a:gd name="connsiteY6" fmla="*/ 1044563 h 1057415"/>
              <a:gd name="connsiteX7" fmla="*/ 1044563 w 1057415"/>
              <a:gd name="connsiteY7" fmla="*/ 1961 h 1057415"/>
              <a:gd name="connsiteX8" fmla="*/ 1057415 w 1057415"/>
              <a:gd name="connsiteY8" fmla="*/ 0 h 105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5" h="1057415">
                <a:moveTo>
                  <a:pt x="1057415" y="0"/>
                </a:moveTo>
                <a:lnTo>
                  <a:pt x="1057415" y="520349"/>
                </a:lnTo>
                <a:lnTo>
                  <a:pt x="989561" y="545184"/>
                </a:lnTo>
                <a:cubicBezTo>
                  <a:pt x="789759" y="629694"/>
                  <a:pt x="629695" y="789757"/>
                  <a:pt x="545186" y="989560"/>
                </a:cubicBezTo>
                <a:lnTo>
                  <a:pt x="524122" y="1057415"/>
                </a:lnTo>
                <a:lnTo>
                  <a:pt x="0" y="1057415"/>
                </a:lnTo>
                <a:lnTo>
                  <a:pt x="1961" y="1044563"/>
                </a:lnTo>
                <a:cubicBezTo>
                  <a:pt x="109049" y="521237"/>
                  <a:pt x="521238" y="109049"/>
                  <a:pt x="1044563" y="1961"/>
                </a:cubicBezTo>
                <a:lnTo>
                  <a:pt x="1057415" y="0"/>
                </a:lnTo>
                <a:close/>
              </a:path>
            </a:pathLst>
          </a:custGeom>
          <a:solidFill>
            <a:srgbClr val="FFFFFF"/>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58" name="Freeform: Shape 131">
            <a:extLst>
              <a:ext uri="{FF2B5EF4-FFF2-40B4-BE49-F238E27FC236}">
                <a16:creationId xmlns:a16="http://schemas.microsoft.com/office/drawing/2014/main" id="{882B25F0-B389-4335-9BDE-3E11D08C771C}"/>
              </a:ext>
            </a:extLst>
          </p:cNvPr>
          <p:cNvSpPr/>
          <p:nvPr/>
        </p:nvSpPr>
        <p:spPr>
          <a:xfrm>
            <a:off x="6325842" y="1890538"/>
            <a:ext cx="793062" cy="793061"/>
          </a:xfrm>
          <a:custGeom>
            <a:avLst/>
            <a:gdLst>
              <a:gd name="connsiteX0" fmla="*/ 0 w 1057416"/>
              <a:gd name="connsiteY0" fmla="*/ 0 h 1057415"/>
              <a:gd name="connsiteX1" fmla="*/ 12852 w 1057416"/>
              <a:gd name="connsiteY1" fmla="*/ 1961 h 1057415"/>
              <a:gd name="connsiteX2" fmla="*/ 1055454 w 1057416"/>
              <a:gd name="connsiteY2" fmla="*/ 1044563 h 1057415"/>
              <a:gd name="connsiteX3" fmla="*/ 1057416 w 1057416"/>
              <a:gd name="connsiteY3" fmla="*/ 1057415 h 1057415"/>
              <a:gd name="connsiteX4" fmla="*/ 533294 w 1057416"/>
              <a:gd name="connsiteY4" fmla="*/ 1057415 h 1057415"/>
              <a:gd name="connsiteX5" fmla="*/ 512230 w 1057416"/>
              <a:gd name="connsiteY5" fmla="*/ 989560 h 1057415"/>
              <a:gd name="connsiteX6" fmla="*/ 67855 w 1057416"/>
              <a:gd name="connsiteY6" fmla="*/ 545184 h 1057415"/>
              <a:gd name="connsiteX7" fmla="*/ 0 w 1057416"/>
              <a:gd name="connsiteY7" fmla="*/ 520349 h 1057415"/>
              <a:gd name="connsiteX8" fmla="*/ 0 w 1057416"/>
              <a:gd name="connsiteY8" fmla="*/ 0 h 105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6" h="1057415">
                <a:moveTo>
                  <a:pt x="0" y="0"/>
                </a:moveTo>
                <a:lnTo>
                  <a:pt x="12852" y="1961"/>
                </a:lnTo>
                <a:cubicBezTo>
                  <a:pt x="536178" y="109049"/>
                  <a:pt x="948366" y="521237"/>
                  <a:pt x="1055454" y="1044563"/>
                </a:cubicBezTo>
                <a:lnTo>
                  <a:pt x="1057416" y="1057415"/>
                </a:lnTo>
                <a:lnTo>
                  <a:pt x="533294" y="1057415"/>
                </a:lnTo>
                <a:lnTo>
                  <a:pt x="512230" y="989560"/>
                </a:lnTo>
                <a:cubicBezTo>
                  <a:pt x="427721" y="789757"/>
                  <a:pt x="267657" y="629694"/>
                  <a:pt x="67855" y="545184"/>
                </a:cubicBezTo>
                <a:lnTo>
                  <a:pt x="0" y="520349"/>
                </a:lnTo>
                <a:lnTo>
                  <a:pt x="0" y="0"/>
                </a:lnTo>
                <a:close/>
              </a:path>
            </a:pathLst>
          </a:custGeom>
          <a:solidFill>
            <a:srgbClr val="9C7030">
              <a:lumMod val="60000"/>
              <a:lumOff val="40000"/>
            </a:srgbClr>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59" name="Freeform: Shape 132">
            <a:extLst>
              <a:ext uri="{FF2B5EF4-FFF2-40B4-BE49-F238E27FC236}">
                <a16:creationId xmlns:a16="http://schemas.microsoft.com/office/drawing/2014/main" id="{06031A02-4802-4E18-A0FD-8015CD4746CD}"/>
              </a:ext>
            </a:extLst>
          </p:cNvPr>
          <p:cNvSpPr/>
          <p:nvPr/>
        </p:nvSpPr>
        <p:spPr>
          <a:xfrm>
            <a:off x="5147020" y="3069361"/>
            <a:ext cx="793061" cy="793062"/>
          </a:xfrm>
          <a:custGeom>
            <a:avLst/>
            <a:gdLst>
              <a:gd name="connsiteX0" fmla="*/ 0 w 1057415"/>
              <a:gd name="connsiteY0" fmla="*/ 0 h 1057416"/>
              <a:gd name="connsiteX1" fmla="*/ 524123 w 1057415"/>
              <a:gd name="connsiteY1" fmla="*/ 0 h 1057416"/>
              <a:gd name="connsiteX2" fmla="*/ 545186 w 1057415"/>
              <a:gd name="connsiteY2" fmla="*/ 67854 h 1057416"/>
              <a:gd name="connsiteX3" fmla="*/ 989561 w 1057415"/>
              <a:gd name="connsiteY3" fmla="*/ 512229 h 1057416"/>
              <a:gd name="connsiteX4" fmla="*/ 1057415 w 1057415"/>
              <a:gd name="connsiteY4" fmla="*/ 537064 h 1057416"/>
              <a:gd name="connsiteX5" fmla="*/ 1057415 w 1057415"/>
              <a:gd name="connsiteY5" fmla="*/ 1057416 h 1057416"/>
              <a:gd name="connsiteX6" fmla="*/ 1044563 w 1057415"/>
              <a:gd name="connsiteY6" fmla="*/ 1055454 h 1057416"/>
              <a:gd name="connsiteX7" fmla="*/ 1961 w 1057415"/>
              <a:gd name="connsiteY7" fmla="*/ 12852 h 1057416"/>
              <a:gd name="connsiteX8" fmla="*/ 0 w 1057415"/>
              <a:gd name="connsiteY8" fmla="*/ 0 h 10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5" h="1057416">
                <a:moveTo>
                  <a:pt x="0" y="0"/>
                </a:moveTo>
                <a:lnTo>
                  <a:pt x="524123" y="0"/>
                </a:lnTo>
                <a:lnTo>
                  <a:pt x="545186" y="67854"/>
                </a:lnTo>
                <a:cubicBezTo>
                  <a:pt x="629695" y="267656"/>
                  <a:pt x="789759" y="427720"/>
                  <a:pt x="989561" y="512229"/>
                </a:cubicBezTo>
                <a:lnTo>
                  <a:pt x="1057415" y="537064"/>
                </a:lnTo>
                <a:lnTo>
                  <a:pt x="1057415" y="1057416"/>
                </a:lnTo>
                <a:lnTo>
                  <a:pt x="1044563" y="1055454"/>
                </a:lnTo>
                <a:cubicBezTo>
                  <a:pt x="521238" y="948366"/>
                  <a:pt x="109049" y="536178"/>
                  <a:pt x="1961" y="12852"/>
                </a:cubicBezTo>
                <a:lnTo>
                  <a:pt x="0" y="0"/>
                </a:lnTo>
                <a:close/>
              </a:path>
            </a:pathLst>
          </a:custGeom>
          <a:solidFill>
            <a:srgbClr val="595959">
              <a:lumMod val="60000"/>
              <a:lumOff val="40000"/>
            </a:srgbClr>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363636"/>
              </a:solidFill>
              <a:effectLst/>
              <a:uLnTx/>
              <a:uFillTx/>
              <a:latin typeface="Calibri" panose="020F0502020204030204"/>
              <a:cs typeface="mohammad bold art 1" pitchFamily="2" charset="-78"/>
            </a:endParaRPr>
          </a:p>
        </p:txBody>
      </p:sp>
      <p:sp>
        <p:nvSpPr>
          <p:cNvPr id="60" name="Freeform: Shape 133">
            <a:extLst>
              <a:ext uri="{FF2B5EF4-FFF2-40B4-BE49-F238E27FC236}">
                <a16:creationId xmlns:a16="http://schemas.microsoft.com/office/drawing/2014/main" id="{87A21E59-CD52-4159-99BC-E918301A8DA9}"/>
              </a:ext>
            </a:extLst>
          </p:cNvPr>
          <p:cNvSpPr/>
          <p:nvPr/>
        </p:nvSpPr>
        <p:spPr>
          <a:xfrm>
            <a:off x="6325842" y="3069361"/>
            <a:ext cx="793062" cy="793062"/>
          </a:xfrm>
          <a:custGeom>
            <a:avLst/>
            <a:gdLst>
              <a:gd name="connsiteX0" fmla="*/ 533293 w 1057416"/>
              <a:gd name="connsiteY0" fmla="*/ 0 h 1057416"/>
              <a:gd name="connsiteX1" fmla="*/ 1057416 w 1057416"/>
              <a:gd name="connsiteY1" fmla="*/ 0 h 1057416"/>
              <a:gd name="connsiteX2" fmla="*/ 1055454 w 1057416"/>
              <a:gd name="connsiteY2" fmla="*/ 12852 h 1057416"/>
              <a:gd name="connsiteX3" fmla="*/ 12852 w 1057416"/>
              <a:gd name="connsiteY3" fmla="*/ 1055454 h 1057416"/>
              <a:gd name="connsiteX4" fmla="*/ 0 w 1057416"/>
              <a:gd name="connsiteY4" fmla="*/ 1057416 h 1057416"/>
              <a:gd name="connsiteX5" fmla="*/ 0 w 1057416"/>
              <a:gd name="connsiteY5" fmla="*/ 537064 h 1057416"/>
              <a:gd name="connsiteX6" fmla="*/ 67855 w 1057416"/>
              <a:gd name="connsiteY6" fmla="*/ 512229 h 1057416"/>
              <a:gd name="connsiteX7" fmla="*/ 512230 w 1057416"/>
              <a:gd name="connsiteY7" fmla="*/ 67854 h 1057416"/>
              <a:gd name="connsiteX8" fmla="*/ 533293 w 1057416"/>
              <a:gd name="connsiteY8" fmla="*/ 0 h 105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416" h="1057416">
                <a:moveTo>
                  <a:pt x="533293" y="0"/>
                </a:moveTo>
                <a:lnTo>
                  <a:pt x="1057416" y="0"/>
                </a:lnTo>
                <a:lnTo>
                  <a:pt x="1055454" y="12852"/>
                </a:lnTo>
                <a:cubicBezTo>
                  <a:pt x="948366" y="536178"/>
                  <a:pt x="536178" y="948366"/>
                  <a:pt x="12852" y="1055454"/>
                </a:cubicBezTo>
                <a:lnTo>
                  <a:pt x="0" y="1057416"/>
                </a:lnTo>
                <a:lnTo>
                  <a:pt x="0" y="537064"/>
                </a:lnTo>
                <a:lnTo>
                  <a:pt x="67855" y="512229"/>
                </a:lnTo>
                <a:cubicBezTo>
                  <a:pt x="267657" y="427720"/>
                  <a:pt x="427721" y="267656"/>
                  <a:pt x="512230" y="67854"/>
                </a:cubicBezTo>
                <a:lnTo>
                  <a:pt x="533293" y="0"/>
                </a:lnTo>
                <a:close/>
              </a:path>
            </a:pathLst>
          </a:custGeom>
          <a:solidFill>
            <a:srgbClr val="1367A2"/>
          </a:solidFill>
          <a:ln>
            <a:no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61" name="TextBox 60">
            <a:extLst>
              <a:ext uri="{FF2B5EF4-FFF2-40B4-BE49-F238E27FC236}">
                <a16:creationId xmlns:a16="http://schemas.microsoft.com/office/drawing/2014/main" id="{E49693F8-2D31-47EF-9F2B-8BE87093963A}"/>
              </a:ext>
            </a:extLst>
          </p:cNvPr>
          <p:cNvSpPr txBox="1"/>
          <p:nvPr/>
        </p:nvSpPr>
        <p:spPr>
          <a:xfrm>
            <a:off x="7393441" y="3923525"/>
            <a:ext cx="418705" cy="646331"/>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FF"/>
                </a:solidFill>
                <a:effectLst/>
                <a:uLnTx/>
                <a:uFillTx/>
                <a:cs typeface="mohammad bold art 1" pitchFamily="2" charset="-78"/>
              </a:rPr>
              <a:t>2</a:t>
            </a:r>
          </a:p>
        </p:txBody>
      </p:sp>
      <p:sp>
        <p:nvSpPr>
          <p:cNvPr id="62" name="TextBox 61">
            <a:extLst>
              <a:ext uri="{FF2B5EF4-FFF2-40B4-BE49-F238E27FC236}">
                <a16:creationId xmlns:a16="http://schemas.microsoft.com/office/drawing/2014/main" id="{1CB160E5-500E-4C1D-91C2-239C97B10BAC}"/>
              </a:ext>
            </a:extLst>
          </p:cNvPr>
          <p:cNvSpPr txBox="1"/>
          <p:nvPr/>
        </p:nvSpPr>
        <p:spPr>
          <a:xfrm>
            <a:off x="7399394" y="1122228"/>
            <a:ext cx="441146" cy="646331"/>
          </a:xfrm>
          <a:prstGeom prst="rect">
            <a:avLst/>
          </a:prstGeom>
          <a:noFill/>
        </p:spPr>
        <p:txBody>
          <a:bodyPr wrap="none"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KW" sz="3600" b="1" i="0" u="none" strike="noStrike" kern="0" cap="none" spc="0" normalizeH="0" baseline="0" noProof="0" dirty="0">
                <a:ln>
                  <a:noFill/>
                </a:ln>
                <a:solidFill>
                  <a:srgbClr val="FFFFFF"/>
                </a:solidFill>
                <a:effectLst/>
                <a:uLnTx/>
                <a:uFillTx/>
                <a:cs typeface="mohammad bold art 1" pitchFamily="2" charset="-78"/>
              </a:rPr>
              <a:t>1</a:t>
            </a:r>
            <a:endParaRPr kumimoji="0" lang="en-US" sz="3600" b="1" i="0" u="none" strike="noStrike" kern="0" cap="none" spc="0" normalizeH="0" baseline="0" noProof="0" dirty="0">
              <a:ln>
                <a:noFill/>
              </a:ln>
              <a:solidFill>
                <a:srgbClr val="FFFFFF"/>
              </a:solidFill>
              <a:effectLst/>
              <a:uLnTx/>
              <a:uFillTx/>
              <a:cs typeface="mohammad bold art 1" pitchFamily="2" charset="-78"/>
            </a:endParaRPr>
          </a:p>
        </p:txBody>
      </p:sp>
      <p:grpSp>
        <p:nvGrpSpPr>
          <p:cNvPr id="63" name="Group 62">
            <a:extLst>
              <a:ext uri="{FF2B5EF4-FFF2-40B4-BE49-F238E27FC236}">
                <a16:creationId xmlns:a16="http://schemas.microsoft.com/office/drawing/2014/main" id="{8EDFA123-3D52-47AE-AB93-96D9A4B70DA8}"/>
              </a:ext>
            </a:extLst>
          </p:cNvPr>
          <p:cNvGrpSpPr/>
          <p:nvPr/>
        </p:nvGrpSpPr>
        <p:grpSpPr>
          <a:xfrm>
            <a:off x="8315617" y="4476241"/>
            <a:ext cx="2927241" cy="1746123"/>
            <a:chOff x="8921977" y="1325595"/>
            <a:chExt cx="2937088" cy="2533228"/>
          </a:xfrm>
        </p:grpSpPr>
        <p:sp>
          <p:nvSpPr>
            <p:cNvPr id="64" name="TextBox 63">
              <a:extLst>
                <a:ext uri="{FF2B5EF4-FFF2-40B4-BE49-F238E27FC236}">
                  <a16:creationId xmlns:a16="http://schemas.microsoft.com/office/drawing/2014/main" id="{148CC2AE-B007-43CF-B41A-837AB9BCADA2}"/>
                </a:ext>
              </a:extLst>
            </p:cNvPr>
            <p:cNvSpPr txBox="1"/>
            <p:nvPr/>
          </p:nvSpPr>
          <p:spPr>
            <a:xfrm>
              <a:off x="8921977" y="1325595"/>
              <a:ext cx="2937088" cy="602793"/>
            </a:xfrm>
            <a:prstGeom prst="rect">
              <a:avLst/>
            </a:prstGeom>
            <a:solidFill>
              <a:srgbClr val="114C76"/>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KW" sz="2100" b="1" i="0" u="none" strike="noStrike" kern="0" cap="all" spc="0" normalizeH="0" baseline="0" noProof="0" dirty="0">
                  <a:ln>
                    <a:noFill/>
                  </a:ln>
                  <a:solidFill>
                    <a:srgbClr val="FFFFFF"/>
                  </a:solidFill>
                  <a:effectLst/>
                  <a:uLnTx/>
                  <a:uFillTx/>
                  <a:cs typeface="mohammad bold art 1" pitchFamily="2" charset="-78"/>
                </a:rPr>
                <a:t>المرحلة الثانية</a:t>
              </a:r>
              <a:endParaRPr kumimoji="0" lang="en-US" sz="2100" b="1" i="0" u="none" strike="noStrike" kern="0" cap="all" spc="0" normalizeH="0" baseline="0" noProof="0" dirty="0">
                <a:ln>
                  <a:noFill/>
                </a:ln>
                <a:solidFill>
                  <a:srgbClr val="FFFFFF"/>
                </a:solidFill>
                <a:effectLst/>
                <a:uLnTx/>
                <a:uFillTx/>
                <a:cs typeface="mohammad bold art 1" pitchFamily="2" charset="-78"/>
              </a:endParaRPr>
            </a:p>
          </p:txBody>
        </p:sp>
        <p:sp>
          <p:nvSpPr>
            <p:cNvPr id="65" name="TextBox 64">
              <a:extLst>
                <a:ext uri="{FF2B5EF4-FFF2-40B4-BE49-F238E27FC236}">
                  <a16:creationId xmlns:a16="http://schemas.microsoft.com/office/drawing/2014/main" id="{802A2ED8-13B9-48EC-85F1-09F055216A90}"/>
                </a:ext>
              </a:extLst>
            </p:cNvPr>
            <p:cNvSpPr txBox="1"/>
            <p:nvPr/>
          </p:nvSpPr>
          <p:spPr>
            <a:xfrm>
              <a:off x="8929772" y="1925883"/>
              <a:ext cx="2929293" cy="1932940"/>
            </a:xfrm>
            <a:prstGeom prst="rect">
              <a:avLst/>
            </a:prstGeom>
            <a:noFill/>
          </p:spPr>
          <p:txBody>
            <a:bodyPr wrap="square" lIns="0" rIns="0" rtlCol="0" anchor="t">
              <a:spAutoFit/>
            </a:bodyPr>
            <a:lstStyle/>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تقسيم السوق</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مؤشرات جديدة للسوق</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فواصل التداول المستمر</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منصة التداول للشركات غير المدرجة</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التأكيد المتأخر لأمين الحفظ</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تسهيل إجراءات الصفقات الخاصة</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ea typeface="Calibri" panose="020F0502020204030204" pitchFamily="34"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التوزيع الإلكتروني للأرباح النقدية</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endParaRPr lang="ar-KW" sz="1000" kern="0" dirty="0">
                <a:solidFill>
                  <a:srgbClr val="363636"/>
                </a:solidFill>
                <a:latin typeface="Times New Roman" panose="02020603050405020304" pitchFamily="18" charset="0"/>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جلسة الشراء الإجباري</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p>
          </p:txBody>
        </p:sp>
      </p:grpSp>
      <p:sp>
        <p:nvSpPr>
          <p:cNvPr id="66" name="TextBox 65">
            <a:extLst>
              <a:ext uri="{FF2B5EF4-FFF2-40B4-BE49-F238E27FC236}">
                <a16:creationId xmlns:a16="http://schemas.microsoft.com/office/drawing/2014/main" id="{FF2FFBC3-5EFF-4863-ADA6-2632F0E09854}"/>
              </a:ext>
            </a:extLst>
          </p:cNvPr>
          <p:cNvSpPr txBox="1"/>
          <p:nvPr/>
        </p:nvSpPr>
        <p:spPr>
          <a:xfrm rot="2687011">
            <a:off x="6342183" y="2143109"/>
            <a:ext cx="69762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KW" sz="1800" b="1" i="0" u="none" strike="noStrike" kern="0" cap="none" spc="0" normalizeH="0" baseline="0" noProof="0" dirty="0">
                <a:ln>
                  <a:noFill/>
                </a:ln>
                <a:solidFill>
                  <a:srgbClr val="FFFFFF"/>
                </a:solidFill>
                <a:effectLst/>
                <a:uLnTx/>
                <a:uFillTx/>
                <a:cs typeface="mohammad bold art 1" pitchFamily="2" charset="-78"/>
              </a:rPr>
              <a:t>2017</a:t>
            </a:r>
            <a:endParaRPr kumimoji="0" lang="en-US" sz="1800" b="1" i="0" u="none" strike="noStrike" kern="0" cap="none" spc="0" normalizeH="0" baseline="0" noProof="0" dirty="0">
              <a:ln>
                <a:noFill/>
              </a:ln>
              <a:solidFill>
                <a:srgbClr val="FFFFFF"/>
              </a:solidFill>
              <a:effectLst/>
              <a:uLnTx/>
              <a:uFillTx/>
              <a:cs typeface="mohammad bold art 1" pitchFamily="2" charset="-78"/>
            </a:endParaRPr>
          </a:p>
        </p:txBody>
      </p:sp>
      <p:sp>
        <p:nvSpPr>
          <p:cNvPr id="67" name="TextBox 66">
            <a:extLst>
              <a:ext uri="{FF2B5EF4-FFF2-40B4-BE49-F238E27FC236}">
                <a16:creationId xmlns:a16="http://schemas.microsoft.com/office/drawing/2014/main" id="{B449A734-759C-4DE0-96DA-1D94E9921767}"/>
              </a:ext>
            </a:extLst>
          </p:cNvPr>
          <p:cNvSpPr txBox="1"/>
          <p:nvPr/>
        </p:nvSpPr>
        <p:spPr>
          <a:xfrm rot="18762770">
            <a:off x="6350638" y="3257652"/>
            <a:ext cx="69762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KW" sz="1800" b="1" i="0" u="none" strike="noStrike" kern="0" cap="none" spc="0" normalizeH="0" baseline="0" noProof="0" dirty="0">
                <a:ln>
                  <a:noFill/>
                </a:ln>
                <a:solidFill>
                  <a:srgbClr val="FFFFFF"/>
                </a:solidFill>
                <a:effectLst/>
                <a:uLnTx/>
                <a:uFillTx/>
                <a:cs typeface="mohammad bold art 1" pitchFamily="2" charset="-78"/>
              </a:rPr>
              <a:t>2018</a:t>
            </a:r>
            <a:endParaRPr kumimoji="0" lang="en-US" sz="1800" b="1" i="0" u="none" strike="noStrike" kern="0" cap="none" spc="0" normalizeH="0" baseline="0" noProof="0" dirty="0">
              <a:ln>
                <a:noFill/>
              </a:ln>
              <a:solidFill>
                <a:srgbClr val="FFFFFF"/>
              </a:solidFill>
              <a:effectLst/>
              <a:uLnTx/>
              <a:uFillTx/>
              <a:cs typeface="mohammad bold art 1" pitchFamily="2" charset="-78"/>
            </a:endParaRPr>
          </a:p>
        </p:txBody>
      </p:sp>
      <p:sp>
        <p:nvSpPr>
          <p:cNvPr id="68" name="TextBox 67">
            <a:extLst>
              <a:ext uri="{FF2B5EF4-FFF2-40B4-BE49-F238E27FC236}">
                <a16:creationId xmlns:a16="http://schemas.microsoft.com/office/drawing/2014/main" id="{65BED238-0A23-41B1-9545-B41DBD859DC9}"/>
              </a:ext>
            </a:extLst>
          </p:cNvPr>
          <p:cNvSpPr txBox="1"/>
          <p:nvPr/>
        </p:nvSpPr>
        <p:spPr>
          <a:xfrm rot="2499053">
            <a:off x="5303834" y="3255501"/>
            <a:ext cx="5741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cs typeface="mohammad bold art 1" pitchFamily="2" charset="-78"/>
              </a:rPr>
              <a:t>TBD</a:t>
            </a:r>
          </a:p>
        </p:txBody>
      </p:sp>
      <p:sp>
        <p:nvSpPr>
          <p:cNvPr id="69" name="TextBox 68">
            <a:extLst>
              <a:ext uri="{FF2B5EF4-FFF2-40B4-BE49-F238E27FC236}">
                <a16:creationId xmlns:a16="http://schemas.microsoft.com/office/drawing/2014/main" id="{147EC5E1-F6E7-4EBF-82B7-06C4C3DD1AAC}"/>
              </a:ext>
            </a:extLst>
          </p:cNvPr>
          <p:cNvSpPr txBox="1"/>
          <p:nvPr/>
        </p:nvSpPr>
        <p:spPr>
          <a:xfrm rot="19067665">
            <a:off x="5288207" y="2104919"/>
            <a:ext cx="5741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95959">
                    <a:lumMod val="60000"/>
                    <a:lumOff val="40000"/>
                  </a:srgbClr>
                </a:solidFill>
                <a:effectLst/>
                <a:uLnTx/>
                <a:uFillTx/>
                <a:cs typeface="mohammad bold art 1" pitchFamily="2" charset="-78"/>
              </a:rPr>
              <a:t>TBD</a:t>
            </a:r>
          </a:p>
        </p:txBody>
      </p:sp>
      <p:grpSp>
        <p:nvGrpSpPr>
          <p:cNvPr id="70" name="Group 69">
            <a:extLst>
              <a:ext uri="{FF2B5EF4-FFF2-40B4-BE49-F238E27FC236}">
                <a16:creationId xmlns:a16="http://schemas.microsoft.com/office/drawing/2014/main" id="{0F225CCF-08F2-45A6-AF9E-C5964C35DCDA}"/>
              </a:ext>
            </a:extLst>
          </p:cNvPr>
          <p:cNvGrpSpPr/>
          <p:nvPr/>
        </p:nvGrpSpPr>
        <p:grpSpPr>
          <a:xfrm>
            <a:off x="949142" y="1159579"/>
            <a:ext cx="10311750" cy="2994100"/>
            <a:chOff x="1512628" y="1374393"/>
            <a:chExt cx="10346437" cy="3992129"/>
          </a:xfrm>
        </p:grpSpPr>
        <p:sp>
          <p:nvSpPr>
            <p:cNvPr id="71" name="TextBox 70">
              <a:extLst>
                <a:ext uri="{FF2B5EF4-FFF2-40B4-BE49-F238E27FC236}">
                  <a16:creationId xmlns:a16="http://schemas.microsoft.com/office/drawing/2014/main" id="{6D152B82-7938-4CB3-9F40-4BFF58B0C7FF}"/>
                </a:ext>
              </a:extLst>
            </p:cNvPr>
            <p:cNvSpPr txBox="1"/>
            <p:nvPr/>
          </p:nvSpPr>
          <p:spPr>
            <a:xfrm>
              <a:off x="8921977" y="1374393"/>
              <a:ext cx="2937088" cy="553997"/>
            </a:xfrm>
            <a:prstGeom prst="rect">
              <a:avLst/>
            </a:prstGeom>
            <a:solidFill>
              <a:srgbClr val="C8964B"/>
            </a:solid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KW" sz="2100" b="1" i="0" u="none" strike="noStrike" kern="0" cap="all" spc="0" normalizeH="0" baseline="0" noProof="0" dirty="0">
                  <a:ln>
                    <a:noFill/>
                  </a:ln>
                  <a:solidFill>
                    <a:srgbClr val="FFFFFF"/>
                  </a:solidFill>
                  <a:effectLst/>
                  <a:uLnTx/>
                  <a:uFillTx/>
                  <a:cs typeface="mohammad bold art 1" pitchFamily="2" charset="-78"/>
                </a:rPr>
                <a:t>المرحلة الأولى</a:t>
              </a:r>
              <a:endParaRPr kumimoji="0" lang="en-US" sz="2100" b="1" i="0" u="none" strike="noStrike" kern="0" cap="all" spc="0" normalizeH="0" baseline="0" noProof="0" dirty="0">
                <a:ln>
                  <a:noFill/>
                </a:ln>
                <a:solidFill>
                  <a:srgbClr val="FFFFFF"/>
                </a:solidFill>
                <a:effectLst/>
                <a:uLnTx/>
                <a:uFillTx/>
                <a:cs typeface="mohammad bold art 1" pitchFamily="2" charset="-78"/>
              </a:endParaRPr>
            </a:p>
          </p:txBody>
        </p:sp>
        <p:sp>
          <p:nvSpPr>
            <p:cNvPr id="72" name="TextBox 71">
              <a:extLst>
                <a:ext uri="{FF2B5EF4-FFF2-40B4-BE49-F238E27FC236}">
                  <a16:creationId xmlns:a16="http://schemas.microsoft.com/office/drawing/2014/main" id="{4EF3AEB2-451F-42BD-9197-B45D1D0F63A3}"/>
                </a:ext>
              </a:extLst>
            </p:cNvPr>
            <p:cNvSpPr txBox="1"/>
            <p:nvPr/>
          </p:nvSpPr>
          <p:spPr>
            <a:xfrm>
              <a:off x="1512628" y="1955335"/>
              <a:ext cx="3215582" cy="3411187"/>
            </a:xfrm>
            <a:prstGeom prst="rect">
              <a:avLst/>
            </a:prstGeom>
            <a:noFill/>
            <a:effectLst/>
          </p:spPr>
          <p:txBody>
            <a:bodyPr wrap="square" lIns="0" rIns="0" rtlCol="0" anchor="t">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KW" sz="1000" b="1" i="0" u="sng"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المرحلة الثالثة (الجزء الأول) – تم تطبيق هذا الجزء قي 2019</a:t>
              </a:r>
              <a:endParaRPr kumimoji="0" lang="en-US" sz="1000" b="1" i="0" u="sng" strike="noStrike" kern="0" cap="none" spc="0" normalizeH="0" baseline="0" noProof="0" dirty="0">
                <a:ln>
                  <a:noFill/>
                </a:ln>
                <a:solidFill>
                  <a:srgbClr val="595959"/>
                </a:solidFill>
                <a:effectLst/>
                <a:uLnTx/>
                <a:uFillTx/>
                <a:cs typeface="mohammad bold art 1" pitchFamily="2"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استحداث جلسة التداول بعد الإغلاق.</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تقديم البيع على المكشوف وتطوير استخدام اقراض واقتراض الأسهم.</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إدراج و تداول الصناديق والصناديق العقارية المدرة للدخل.</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تحسين آلية تنفيذ صفقات خارج السوق.</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ea typeface="Calibri" panose="020F0502020204030204" pitchFamily="34" charset="0"/>
                  <a:cs typeface="mohammad bold art 1" pitchFamily="2" charset="-78"/>
                </a:rPr>
                <a:t>صفقات المبادلة.</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ea typeface="Calibri" panose="020F0502020204030204" pitchFamily="34" charset="0"/>
                <a:cs typeface="mohammad bold art 1" pitchFamily="2" charset="-78"/>
              </a:endParaRPr>
            </a:p>
            <a:p>
              <a:pPr marL="0" marR="0" lvl="1" indent="0" algn="r" defTabSz="914400" rtl="1" eaLnBrk="1" fontAlgn="auto" latinLnBrk="0" hangingPunct="1">
                <a:lnSpc>
                  <a:spcPct val="90000"/>
                </a:lnSpc>
                <a:spcBef>
                  <a:spcPct val="0"/>
                </a:spcBef>
                <a:spcAft>
                  <a:spcPct val="15000"/>
                </a:spcAft>
                <a:buClrTx/>
                <a:buSzTx/>
                <a:buFontTx/>
                <a:buNone/>
                <a:tabLst/>
                <a:defRPr/>
              </a:pPr>
              <a:r>
                <a:rPr kumimoji="0" lang="ar-KW" sz="1000" b="1" i="0" u="sng"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المرحلة الثالثة (الجزء الثاني)</a:t>
              </a:r>
              <a:endParaRPr kumimoji="0" lang="en-US" sz="1000" b="1" i="0" u="sng"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استحداث الوسيط المركزي للسوق النقدي</a:t>
              </a:r>
              <a:endParaRPr lang="ar-KW" sz="1000" kern="0" dirty="0">
                <a:solidFill>
                  <a:srgbClr val="363636"/>
                </a:solidFill>
                <a:latin typeface="Times New Roman" panose="02020603050405020304" pitchFamily="18" charset="0"/>
                <a:cs typeface="mohammad bold art 1" pitchFamily="2" charset="-78"/>
              </a:endParaRP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a:t>
              </a: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ط</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ب</a:t>
              </a: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يق نموذج التسويات النقدية من خلال نظام البنك المركزي / البنوك التجارية</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تغيير آلية التسويات باتباع مبدأ</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r>
                <a:rPr kumimoji="0" lang="en-US" sz="1000" b="0" i="0" u="none" strike="noStrike" kern="0" cap="none" spc="0" normalizeH="0" baseline="0" noProof="0" dirty="0" err="1">
                  <a:ln>
                    <a:noFill/>
                  </a:ln>
                  <a:solidFill>
                    <a:srgbClr val="363636"/>
                  </a:solidFill>
                  <a:effectLst/>
                  <a:uLnTx/>
                  <a:uFillTx/>
                  <a:latin typeface="Times New Roman" panose="02020603050405020304" pitchFamily="18" charset="0"/>
                  <a:cs typeface="mohammad bold art 1" pitchFamily="2" charset="-78"/>
                </a:rPr>
                <a:t>DvP</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model 2</a:t>
              </a:r>
              <a:r>
                <a:rPr lang="ar-KW" sz="1000" kern="0" dirty="0">
                  <a:solidFill>
                    <a:srgbClr val="363636"/>
                  </a:solidFill>
                  <a:latin typeface="Times New Roman" panose="02020603050405020304" pitchFamily="18" charset="0"/>
                  <a:cs typeface="mohammad bold art 1" pitchFamily="2" charset="-78"/>
                </a:rPr>
                <a:t>.</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تقديم نموذج الوسيط المؤهل</a:t>
              </a:r>
              <a:r>
                <a:rPr lang="ar-KW" sz="1000" kern="0" dirty="0">
                  <a:solidFill>
                    <a:srgbClr val="363636"/>
                  </a:solidFill>
                  <a:latin typeface="Times New Roman" panose="02020603050405020304" pitchFamily="18" charset="0"/>
                  <a:cs typeface="mohammad bold art 1" pitchFamily="2" charset="-78"/>
                </a:rPr>
                <a:t>.</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إنشاء رقم حسابات فرعية ضمن الحسابات المجمعة</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endPar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a:p>
              <a:pPr marL="171450" marR="0" lvl="1" indent="-171450" algn="just" defTabSz="914400" rtl="1"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تهيئة البيئة التشريعية والتشغيلية لتقديم المنتجات والخدمات التالية</a:t>
              </a:r>
              <a:r>
                <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عقود إعادة الشراء</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 </a:t>
              </a:r>
              <a:r>
                <a:rPr kumimoji="0" lang="ar-KW" sz="1000" b="0" i="0" u="none" strike="noStrike" kern="0" cap="none" spc="0" normalizeH="0" baseline="0" noProof="0" dirty="0" err="1">
                  <a:ln>
                    <a:noFill/>
                  </a:ln>
                  <a:solidFill>
                    <a:srgbClr val="363636"/>
                  </a:solidFill>
                  <a:effectLst/>
                  <a:uLnTx/>
                  <a:uFillTx/>
                  <a:latin typeface="Times New Roman" panose="02020603050405020304" pitchFamily="18" charset="0"/>
                  <a:cs typeface="mohammad bold art 1" pitchFamily="2" charset="-78"/>
                </a:rPr>
                <a:t>وا</a:t>
              </a:r>
              <a:r>
                <a:rPr kumimoji="0" lang="ar-SA"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لتداول بالهامش</a:t>
              </a:r>
              <a:r>
                <a:rPr kumimoji="0" lang="ar-KW"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rPr>
                <a:t>.</a:t>
              </a:r>
              <a:endParaRPr kumimoji="0" lang="en-US" sz="1000" b="0" i="0" u="none" strike="noStrike" kern="0" cap="none" spc="0" normalizeH="0" baseline="0" noProof="0" dirty="0">
                <a:ln>
                  <a:noFill/>
                </a:ln>
                <a:solidFill>
                  <a:srgbClr val="363636"/>
                </a:solidFill>
                <a:effectLst/>
                <a:uLnTx/>
                <a:uFillTx/>
                <a:latin typeface="Times New Roman" panose="02020603050405020304" pitchFamily="18" charset="0"/>
                <a:cs typeface="mohammad bold art 1" pitchFamily="2" charset="-78"/>
              </a:endParaRPr>
            </a:p>
          </p:txBody>
        </p:sp>
      </p:grpSp>
      <p:sp>
        <p:nvSpPr>
          <p:cNvPr id="73" name="Rectangle 72">
            <a:extLst>
              <a:ext uri="{FF2B5EF4-FFF2-40B4-BE49-F238E27FC236}">
                <a16:creationId xmlns:a16="http://schemas.microsoft.com/office/drawing/2014/main" id="{C47ECB6B-7337-4DF3-BCEE-0A3FA81801AF}"/>
              </a:ext>
            </a:extLst>
          </p:cNvPr>
          <p:cNvSpPr/>
          <p:nvPr/>
        </p:nvSpPr>
        <p:spPr>
          <a:xfrm>
            <a:off x="4416272" y="2230149"/>
            <a:ext cx="783692" cy="427743"/>
          </a:xfrm>
          <a:prstGeom prst="rect">
            <a:avLst/>
          </a:prstGeom>
          <a:noFill/>
          <a:ln w="9525" cap="flat" cmpd="sng" algn="ctr">
            <a:noFill/>
            <a:prstDash val="solid"/>
            <a:miter lim="800000"/>
          </a:ln>
          <a:effectLst/>
          <a:extLst>
            <a:ext uri="{909E8E84-426E-40DD-AFC4-6F175D3DCCD1}">
              <a14:hiddenFill xmlns:a14="http://schemas.microsoft.com/office/drawing/2010/main">
                <a:solidFill>
                  <a:srgbClr val="D2E0E6"/>
                </a:solidFill>
              </a14:hiddenFill>
            </a:ext>
            <a:ext uri="{91240B29-F687-4F45-9708-019B960494DF}">
              <a14:hiddenLine xmlns:a14="http://schemas.microsoft.com/office/drawing/2010/main" w="9525" cap="flat" cmpd="sng" algn="ctr">
                <a:solidFill>
                  <a:srgbClr val="79A2B3"/>
                </a:solidFill>
                <a:prstDash val="solid"/>
              </a14:hiddenLine>
            </a:ext>
          </a:extLst>
        </p:spPr>
        <p:txBody>
          <a:bodyPr tIns="90000" bIns="90000" rtlCol="0" anchor="ctr"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FFFFFF"/>
                </a:solidFill>
                <a:effectLst/>
                <a:uLnTx/>
                <a:uFillTx/>
                <a:latin typeface="Calibri Light" panose="020F0302020204030204"/>
                <a:cs typeface="mohammad bold art 1" pitchFamily="2" charset="-78"/>
              </a:rPr>
              <a:t>Partially Live</a:t>
            </a:r>
          </a:p>
        </p:txBody>
      </p:sp>
      <p:cxnSp>
        <p:nvCxnSpPr>
          <p:cNvPr id="74" name="Straight Connector 73">
            <a:extLst>
              <a:ext uri="{FF2B5EF4-FFF2-40B4-BE49-F238E27FC236}">
                <a16:creationId xmlns:a16="http://schemas.microsoft.com/office/drawing/2014/main" id="{A10CF338-D5F2-4550-A0C5-57D183D8B6E1}"/>
              </a:ext>
            </a:extLst>
          </p:cNvPr>
          <p:cNvCxnSpPr>
            <a:cxnSpLocks/>
          </p:cNvCxnSpPr>
          <p:nvPr/>
        </p:nvCxnSpPr>
        <p:spPr>
          <a:xfrm>
            <a:off x="4863231" y="1768559"/>
            <a:ext cx="451496" cy="338703"/>
          </a:xfrm>
          <a:prstGeom prst="line">
            <a:avLst/>
          </a:prstGeom>
          <a:noFill/>
          <a:ln w="19050" cap="flat" cmpd="sng" algn="ctr">
            <a:solidFill>
              <a:srgbClr val="FFFFFF"/>
            </a:solidFill>
            <a:prstDash val="solid"/>
            <a:miter lim="800000"/>
          </a:ln>
          <a:effectLst/>
        </p:spPr>
      </p:cxnSp>
      <p:sp>
        <p:nvSpPr>
          <p:cNvPr id="75" name="Pentagon 9">
            <a:extLst>
              <a:ext uri="{FF2B5EF4-FFF2-40B4-BE49-F238E27FC236}">
                <a16:creationId xmlns:a16="http://schemas.microsoft.com/office/drawing/2014/main" id="{2A495684-F83A-4B40-9146-F49628646DBA}"/>
              </a:ext>
            </a:extLst>
          </p:cNvPr>
          <p:cNvSpPr/>
          <p:nvPr/>
        </p:nvSpPr>
        <p:spPr>
          <a:xfrm>
            <a:off x="3979310" y="4353942"/>
            <a:ext cx="424522" cy="413615"/>
          </a:xfrm>
          <a:prstGeom prst="homePlate">
            <a:avLst/>
          </a:prstGeom>
          <a:solidFill>
            <a:srgbClr val="595959">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76" name="Pentagon 83">
            <a:extLst>
              <a:ext uri="{FF2B5EF4-FFF2-40B4-BE49-F238E27FC236}">
                <a16:creationId xmlns:a16="http://schemas.microsoft.com/office/drawing/2014/main" id="{AEE06E7E-10EF-43FA-BDFE-DB9A5AD03743}"/>
              </a:ext>
            </a:extLst>
          </p:cNvPr>
          <p:cNvSpPr/>
          <p:nvPr/>
        </p:nvSpPr>
        <p:spPr>
          <a:xfrm>
            <a:off x="3984721" y="1169019"/>
            <a:ext cx="424522" cy="413615"/>
          </a:xfrm>
          <a:prstGeom prst="homePlate">
            <a:avLst/>
          </a:prstGeom>
          <a:solidFill>
            <a:srgbClr val="595959">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sp>
        <p:nvSpPr>
          <p:cNvPr id="77" name="Pentagon 84">
            <a:extLst>
              <a:ext uri="{FF2B5EF4-FFF2-40B4-BE49-F238E27FC236}">
                <a16:creationId xmlns:a16="http://schemas.microsoft.com/office/drawing/2014/main" id="{28F4E741-0A02-468F-9421-F3F3F991FEA1}"/>
              </a:ext>
            </a:extLst>
          </p:cNvPr>
          <p:cNvSpPr/>
          <p:nvPr/>
        </p:nvSpPr>
        <p:spPr>
          <a:xfrm rot="10800000">
            <a:off x="7922273" y="1158820"/>
            <a:ext cx="424522" cy="413615"/>
          </a:xfrm>
          <a:prstGeom prst="homePlate">
            <a:avLst>
              <a:gd name="adj" fmla="val 52781"/>
            </a:avLst>
          </a:prstGeom>
          <a:solidFill>
            <a:srgbClr val="C896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63636"/>
              </a:solidFill>
              <a:effectLst/>
              <a:uLnTx/>
              <a:uFillTx/>
              <a:latin typeface="Calibri" panose="020F0502020204030204"/>
              <a:cs typeface="mohammad bold art 1" pitchFamily="2" charset="-78"/>
            </a:endParaRPr>
          </a:p>
        </p:txBody>
      </p:sp>
      <p:pic>
        <p:nvPicPr>
          <p:cNvPr id="78" name="Picture 77">
            <a:extLst>
              <a:ext uri="{FF2B5EF4-FFF2-40B4-BE49-F238E27FC236}">
                <a16:creationId xmlns:a16="http://schemas.microsoft.com/office/drawing/2014/main" id="{16D229F9-C24A-46B6-A7A6-1B3D1DF726FC}"/>
              </a:ext>
            </a:extLst>
          </p:cNvPr>
          <p:cNvPicPr>
            <a:picLocks noChangeAspect="1"/>
          </p:cNvPicPr>
          <p:nvPr/>
        </p:nvPicPr>
        <p:blipFill>
          <a:blip r:embed="rId2"/>
          <a:stretch>
            <a:fillRect/>
          </a:stretch>
        </p:blipFill>
        <p:spPr>
          <a:xfrm>
            <a:off x="5602234" y="2601608"/>
            <a:ext cx="998525" cy="624693"/>
          </a:xfrm>
          <a:prstGeom prst="rect">
            <a:avLst/>
          </a:prstGeom>
        </p:spPr>
      </p:pic>
      <p:pic>
        <p:nvPicPr>
          <p:cNvPr id="79" name="Picture 78">
            <a:extLst>
              <a:ext uri="{FF2B5EF4-FFF2-40B4-BE49-F238E27FC236}">
                <a16:creationId xmlns:a16="http://schemas.microsoft.com/office/drawing/2014/main" id="{33D827BB-8632-4E73-8919-744E51A1EF88}"/>
              </a:ext>
            </a:extLst>
          </p:cNvPr>
          <p:cNvPicPr>
            <a:picLocks noChangeAspect="1"/>
          </p:cNvPicPr>
          <p:nvPr/>
        </p:nvPicPr>
        <p:blipFill>
          <a:blip r:embed="rId3"/>
          <a:stretch>
            <a:fillRect/>
          </a:stretch>
        </p:blipFill>
        <p:spPr>
          <a:xfrm>
            <a:off x="4907915" y="2436714"/>
            <a:ext cx="272876" cy="204657"/>
          </a:xfrm>
          <a:prstGeom prst="rect">
            <a:avLst/>
          </a:prstGeom>
        </p:spPr>
      </p:pic>
      <p:sp>
        <p:nvSpPr>
          <p:cNvPr id="80" name="Rectangle 79">
            <a:extLst>
              <a:ext uri="{FF2B5EF4-FFF2-40B4-BE49-F238E27FC236}">
                <a16:creationId xmlns:a16="http://schemas.microsoft.com/office/drawing/2014/main" id="{B3AA5028-C20A-451F-A6A0-772AEF4ED56A}"/>
              </a:ext>
            </a:extLst>
          </p:cNvPr>
          <p:cNvSpPr/>
          <p:nvPr/>
        </p:nvSpPr>
        <p:spPr>
          <a:xfrm>
            <a:off x="7090027" y="2398383"/>
            <a:ext cx="553331" cy="270197"/>
          </a:xfrm>
          <a:prstGeom prst="rect">
            <a:avLst/>
          </a:prstGeom>
          <a:noFill/>
          <a:ln w="9525" cap="flat" cmpd="sng" algn="ctr">
            <a:noFill/>
            <a:prstDash val="solid"/>
            <a:miter lim="800000"/>
          </a:ln>
          <a:effectLst/>
          <a:extLst>
            <a:ext uri="{909E8E84-426E-40DD-AFC4-6F175D3DCCD1}">
              <a14:hiddenFill xmlns:a14="http://schemas.microsoft.com/office/drawing/2010/main">
                <a:solidFill>
                  <a:srgbClr val="D2E0E6"/>
                </a:solidFill>
              </a14:hiddenFill>
            </a:ext>
            <a:ext uri="{91240B29-F687-4F45-9708-019B960494DF}">
              <a14:hiddenLine xmlns:a14="http://schemas.microsoft.com/office/drawing/2010/main" w="9525" cap="flat" cmpd="sng" algn="ctr">
                <a:solidFill>
                  <a:srgbClr val="79A2B3"/>
                </a:solidFill>
                <a:prstDash val="solid"/>
              </a14:hiddenLine>
            </a:ext>
          </a:extLst>
        </p:spPr>
        <p:txBody>
          <a:bodyPr tIns="90000" bIns="90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363636"/>
                </a:solidFill>
                <a:effectLst/>
                <a:uLnTx/>
                <a:uFillTx/>
                <a:latin typeface="Calibri Light" panose="020F0302020204030204"/>
                <a:cs typeface="mohammad bold art 1" pitchFamily="2" charset="-78"/>
              </a:rPr>
              <a:t>Live</a:t>
            </a:r>
          </a:p>
        </p:txBody>
      </p:sp>
      <p:sp>
        <p:nvSpPr>
          <p:cNvPr id="81" name="Rectangle 80">
            <a:extLst>
              <a:ext uri="{FF2B5EF4-FFF2-40B4-BE49-F238E27FC236}">
                <a16:creationId xmlns:a16="http://schemas.microsoft.com/office/drawing/2014/main" id="{7C1918D0-5ADE-4E38-9300-EE47AA2F717C}"/>
              </a:ext>
            </a:extLst>
          </p:cNvPr>
          <p:cNvSpPr/>
          <p:nvPr/>
        </p:nvSpPr>
        <p:spPr>
          <a:xfrm>
            <a:off x="7085890" y="3095017"/>
            <a:ext cx="495872" cy="270197"/>
          </a:xfrm>
          <a:prstGeom prst="rect">
            <a:avLst/>
          </a:prstGeom>
          <a:noFill/>
          <a:ln w="9525" cap="flat" cmpd="sng" algn="ctr">
            <a:noFill/>
            <a:prstDash val="solid"/>
            <a:miter lim="800000"/>
          </a:ln>
          <a:effectLst/>
          <a:extLst>
            <a:ext uri="{909E8E84-426E-40DD-AFC4-6F175D3DCCD1}">
              <a14:hiddenFill xmlns:a14="http://schemas.microsoft.com/office/drawing/2010/main">
                <a:solidFill>
                  <a:srgbClr val="D2E0E6"/>
                </a:solidFill>
              </a14:hiddenFill>
            </a:ext>
            <a:ext uri="{91240B29-F687-4F45-9708-019B960494DF}">
              <a14:hiddenLine xmlns:a14="http://schemas.microsoft.com/office/drawing/2010/main" w="9525" cap="flat" cmpd="sng" algn="ctr">
                <a:solidFill>
                  <a:srgbClr val="79A2B3"/>
                </a:solidFill>
                <a:prstDash val="solid"/>
              </a14:hiddenLine>
            </a:ext>
          </a:extLst>
        </p:spPr>
        <p:txBody>
          <a:bodyPr tIns="90000" bIns="90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FFFFFF"/>
                </a:solidFill>
                <a:effectLst/>
                <a:uLnTx/>
                <a:uFillTx/>
                <a:latin typeface="Calibri Light" panose="020F0302020204030204"/>
                <a:cs typeface="mohammad bold art 1" pitchFamily="2" charset="-78"/>
              </a:rPr>
              <a:t>Live</a:t>
            </a:r>
          </a:p>
        </p:txBody>
      </p:sp>
      <p:pic>
        <p:nvPicPr>
          <p:cNvPr id="82" name="Picture 81">
            <a:extLst>
              <a:ext uri="{FF2B5EF4-FFF2-40B4-BE49-F238E27FC236}">
                <a16:creationId xmlns:a16="http://schemas.microsoft.com/office/drawing/2014/main" id="{3482FAA7-332F-4FA5-A452-37B5658B2BDF}"/>
              </a:ext>
            </a:extLst>
          </p:cNvPr>
          <p:cNvPicPr>
            <a:picLocks noChangeAspect="1"/>
          </p:cNvPicPr>
          <p:nvPr/>
        </p:nvPicPr>
        <p:blipFill>
          <a:blip r:embed="rId3"/>
          <a:stretch>
            <a:fillRect/>
          </a:stretch>
        </p:blipFill>
        <p:spPr>
          <a:xfrm>
            <a:off x="7543335" y="2453235"/>
            <a:ext cx="272876" cy="204657"/>
          </a:xfrm>
          <a:prstGeom prst="rect">
            <a:avLst/>
          </a:prstGeom>
        </p:spPr>
      </p:pic>
      <p:pic>
        <p:nvPicPr>
          <p:cNvPr id="83" name="Picture 82">
            <a:extLst>
              <a:ext uri="{FF2B5EF4-FFF2-40B4-BE49-F238E27FC236}">
                <a16:creationId xmlns:a16="http://schemas.microsoft.com/office/drawing/2014/main" id="{7A1A99BB-425E-4ED2-9006-D0AC217B1AA8}"/>
              </a:ext>
            </a:extLst>
          </p:cNvPr>
          <p:cNvPicPr>
            <a:picLocks noChangeAspect="1"/>
          </p:cNvPicPr>
          <p:nvPr/>
        </p:nvPicPr>
        <p:blipFill>
          <a:blip r:embed="rId3"/>
          <a:stretch>
            <a:fillRect/>
          </a:stretch>
        </p:blipFill>
        <p:spPr>
          <a:xfrm>
            <a:off x="7544489" y="3148599"/>
            <a:ext cx="272876" cy="204657"/>
          </a:xfrm>
          <a:prstGeom prst="rect">
            <a:avLst/>
          </a:prstGeom>
        </p:spPr>
      </p:pic>
      <p:sp>
        <p:nvSpPr>
          <p:cNvPr id="88" name="TextBox 87">
            <a:extLst>
              <a:ext uri="{FF2B5EF4-FFF2-40B4-BE49-F238E27FC236}">
                <a16:creationId xmlns:a16="http://schemas.microsoft.com/office/drawing/2014/main" id="{30295861-92EA-409E-B4C7-2E37D5DF0AC1}"/>
              </a:ext>
            </a:extLst>
          </p:cNvPr>
          <p:cNvSpPr txBox="1"/>
          <p:nvPr/>
        </p:nvSpPr>
        <p:spPr>
          <a:xfrm>
            <a:off x="4403831" y="4569856"/>
            <a:ext cx="349706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KW" sz="800" b="0" i="0" u="none" strike="noStrike" kern="1200" cap="none" spc="0" normalizeH="0" baseline="0" noProof="0" dirty="0">
                <a:ln>
                  <a:noFill/>
                </a:ln>
                <a:solidFill>
                  <a:srgbClr val="363636"/>
                </a:solidFill>
                <a:effectLst/>
                <a:uLnTx/>
                <a:uFillTx/>
                <a:latin typeface="Calibri" panose="020F0502020204030204"/>
                <a:ea typeface="+mn-ea"/>
                <a:cs typeface="+mn-cs"/>
              </a:rPr>
              <a:t>* بسبب جائحة كرونا التي مرت بها البلاد سيتم تحديد تاريخ تطبيق المرحلة الثالثة والرابعة لاحقاً</a:t>
            </a:r>
            <a:endParaRPr kumimoji="0" lang="en-001" sz="800" b="0" i="0" u="none" strike="noStrike" kern="1200" cap="none" spc="0" normalizeH="0" baseline="0" noProof="0" dirty="0">
              <a:ln>
                <a:noFill/>
              </a:ln>
              <a:solidFill>
                <a:srgbClr val="363636"/>
              </a:solidFill>
              <a:effectLst/>
              <a:uLnTx/>
              <a:uFillTx/>
              <a:latin typeface="Calibri" panose="020F0502020204030204"/>
              <a:ea typeface="+mn-ea"/>
              <a:cs typeface="+mn-cs"/>
            </a:endParaRPr>
          </a:p>
        </p:txBody>
      </p:sp>
      <p:sp>
        <p:nvSpPr>
          <p:cNvPr id="90" name="TextBox 125">
            <a:extLst>
              <a:ext uri="{FF2B5EF4-FFF2-40B4-BE49-F238E27FC236}">
                <a16:creationId xmlns:a16="http://schemas.microsoft.com/office/drawing/2014/main" id="{FFC504BF-B0D0-48EE-96D9-F75DF0358EF5}"/>
              </a:ext>
            </a:extLst>
          </p:cNvPr>
          <p:cNvSpPr txBox="1"/>
          <p:nvPr/>
        </p:nvSpPr>
        <p:spPr>
          <a:xfrm>
            <a:off x="4728632" y="4872931"/>
            <a:ext cx="2927241" cy="415498"/>
          </a:xfrm>
          <a:prstGeom prst="rect">
            <a:avLst/>
          </a:prstGeom>
          <a:solidFill>
            <a:srgbClr val="009CF8"/>
          </a:solid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KW" sz="2100" b="1" cap="all" dirty="0">
                <a:solidFill>
                  <a:schemeClr val="bg2"/>
                </a:solidFill>
              </a:rPr>
              <a:t>إضافات</a:t>
            </a:r>
            <a:endParaRPr lang="en-US" sz="2100" b="1" cap="all" dirty="0">
              <a:solidFill>
                <a:schemeClr val="bg2"/>
              </a:solidFill>
            </a:endParaRPr>
          </a:p>
        </p:txBody>
      </p:sp>
      <p:sp>
        <p:nvSpPr>
          <p:cNvPr id="91" name="TextBox 126">
            <a:extLst>
              <a:ext uri="{FF2B5EF4-FFF2-40B4-BE49-F238E27FC236}">
                <a16:creationId xmlns:a16="http://schemas.microsoft.com/office/drawing/2014/main" id="{24364491-EF37-4073-9DC1-52B28C37F769}"/>
              </a:ext>
            </a:extLst>
          </p:cNvPr>
          <p:cNvSpPr txBox="1"/>
          <p:nvPr/>
        </p:nvSpPr>
        <p:spPr>
          <a:xfrm>
            <a:off x="4736401" y="5286702"/>
            <a:ext cx="2919472" cy="90024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r" rtl="1">
              <a:buFont typeface="Arial" panose="020B0604020202020204" pitchFamily="34" charset="0"/>
              <a:buChar char="•"/>
            </a:pPr>
            <a:r>
              <a:rPr lang="ar-KW" sz="1050" b="1" dirty="0">
                <a:solidFill>
                  <a:schemeClr val="accent5"/>
                </a:solidFill>
                <a:latin typeface="+mj-lt"/>
              </a:rPr>
              <a:t>التداول بالهامش</a:t>
            </a:r>
          </a:p>
          <a:p>
            <a:pPr marL="171450" indent="-171450" algn="r" rtl="1">
              <a:buFont typeface="Arial" panose="020B0604020202020204" pitchFamily="34" charset="0"/>
              <a:buChar char="•"/>
            </a:pPr>
            <a:r>
              <a:rPr lang="ar-KW" sz="1050" b="1" dirty="0">
                <a:solidFill>
                  <a:schemeClr val="accent5"/>
                </a:solidFill>
                <a:latin typeface="+mj-lt"/>
              </a:rPr>
              <a:t>تداول حقوق الأولوية </a:t>
            </a:r>
            <a:endParaRPr lang="en-US" sz="1050" b="1" dirty="0">
              <a:solidFill>
                <a:schemeClr val="accent5"/>
              </a:solidFill>
              <a:latin typeface="+mj-lt"/>
            </a:endParaRPr>
          </a:p>
          <a:p>
            <a:pPr marL="171450" indent="-171450" algn="r" rtl="1">
              <a:buFont typeface="Arial" panose="020B0604020202020204" pitchFamily="34" charset="0"/>
              <a:buChar char="•"/>
            </a:pPr>
            <a:r>
              <a:rPr lang="ar-KW" sz="1050" b="1" dirty="0">
                <a:solidFill>
                  <a:schemeClr val="accent5"/>
                </a:solidFill>
                <a:latin typeface="+mj-lt"/>
              </a:rPr>
              <a:t>شروط الاكتتاب والادراج</a:t>
            </a:r>
            <a:endParaRPr lang="en-US" sz="1050" b="1" dirty="0">
              <a:solidFill>
                <a:schemeClr val="accent5"/>
              </a:solidFill>
              <a:latin typeface="+mj-lt"/>
            </a:endParaRPr>
          </a:p>
          <a:p>
            <a:pPr marL="171450" indent="-171450" algn="r" rtl="1">
              <a:buFont typeface="Arial" panose="020B0604020202020204" pitchFamily="34" charset="0"/>
              <a:buChar char="•"/>
            </a:pPr>
            <a:r>
              <a:rPr lang="ar-KW" sz="1050" b="1" dirty="0">
                <a:solidFill>
                  <a:schemeClr val="accent5"/>
                </a:solidFill>
                <a:latin typeface="+mj-lt"/>
              </a:rPr>
              <a:t>إضافة وسيط الاقراض</a:t>
            </a:r>
            <a:endParaRPr lang="en-US" sz="1050" b="1" dirty="0">
              <a:solidFill>
                <a:schemeClr val="accent5"/>
              </a:solidFill>
              <a:latin typeface="+mj-lt"/>
            </a:endParaRPr>
          </a:p>
          <a:p>
            <a:pPr marL="171450" indent="-171450">
              <a:buFont typeface="Arial" panose="020B0604020202020204" pitchFamily="34" charset="0"/>
              <a:buChar char="•"/>
            </a:pPr>
            <a:endParaRPr lang="en-US" sz="1050" b="1" dirty="0">
              <a:solidFill>
                <a:schemeClr val="accent5"/>
              </a:solidFill>
              <a:latin typeface="+mj-lt"/>
            </a:endParaRPr>
          </a:p>
        </p:txBody>
      </p:sp>
      <p:sp>
        <p:nvSpPr>
          <p:cNvPr id="84" name="Oval 83">
            <a:extLst>
              <a:ext uri="{FF2B5EF4-FFF2-40B4-BE49-F238E27FC236}">
                <a16:creationId xmlns:a16="http://schemas.microsoft.com/office/drawing/2014/main" id="{06C35FC2-BCF2-4D91-9225-4021D64B22A2}"/>
              </a:ext>
            </a:extLst>
          </p:cNvPr>
          <p:cNvSpPr/>
          <p:nvPr/>
        </p:nvSpPr>
        <p:spPr>
          <a:xfrm>
            <a:off x="4667588" y="5200650"/>
            <a:ext cx="3172952" cy="5351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E2280E95-89A1-42F9-9324-9C63C1326271}"/>
              </a:ext>
            </a:extLst>
          </p:cNvPr>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219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524000" y="3083690"/>
            <a:ext cx="9144000" cy="944331"/>
          </a:xfrm>
        </p:spPr>
        <p:txBody>
          <a:bodyPr>
            <a:normAutofit/>
          </a:bodyPr>
          <a:lstStyle/>
          <a:p>
            <a:pPr lvl="0" rtl="1" fontAlgn="base">
              <a:spcBef>
                <a:spcPct val="0"/>
              </a:spcBef>
              <a:spcAft>
                <a:spcPts val="600"/>
              </a:spcAft>
            </a:pPr>
            <a:r>
              <a:rPr lang="ar-KW" sz="4000" b="1" dirty="0">
                <a:solidFill>
                  <a:schemeClr val="accent1">
                    <a:lumMod val="50000"/>
                  </a:schemeClr>
                </a:solidFill>
                <a:latin typeface="Calibri" pitchFamily="34" charset="0"/>
                <a:cs typeface="mohammad bold art 1" pitchFamily="2" charset="-78"/>
              </a:rPr>
              <a:t>تداول حقوق الأولوية</a:t>
            </a:r>
            <a:r>
              <a:rPr lang="en-US" sz="4000" b="1" dirty="0">
                <a:solidFill>
                  <a:schemeClr val="accent1">
                    <a:lumMod val="50000"/>
                  </a:schemeClr>
                </a:solidFill>
                <a:latin typeface="Calibri" pitchFamily="34" charset="0"/>
                <a:cs typeface="mohammad bold art 1" pitchFamily="2" charset="-78"/>
              </a:rPr>
              <a:t> </a:t>
            </a:r>
            <a:endParaRPr lang="ar-KW" sz="4000" b="1" dirty="0">
              <a:solidFill>
                <a:schemeClr val="accent1">
                  <a:lumMod val="50000"/>
                </a:schemeClr>
              </a:solidFill>
              <a:latin typeface="Calibri" pitchFamily="34" charset="0"/>
              <a:cs typeface="mohammad bold art 1" pitchFamily="2" charset="-78"/>
            </a:endParaRPr>
          </a:p>
          <a:p>
            <a:pPr lvl="0" rtl="1" fontAlgn="base">
              <a:spcBef>
                <a:spcPct val="0"/>
              </a:spcBef>
              <a:spcAft>
                <a:spcPts val="600"/>
              </a:spcAft>
            </a:pPr>
            <a:endParaRPr lang="ar-KW" sz="4000" dirty="0"/>
          </a:p>
        </p:txBody>
      </p:sp>
      <p:cxnSp>
        <p:nvCxnSpPr>
          <p:cNvPr id="13" name="Straight Connector 12"/>
          <p:cNvCxnSpPr/>
          <p:nvPr/>
        </p:nvCxnSpPr>
        <p:spPr>
          <a:xfrm>
            <a:off x="3128196" y="3893860"/>
            <a:ext cx="6100883" cy="29277"/>
          </a:xfrm>
          <a:prstGeom prst="line">
            <a:avLst/>
          </a:prstGeom>
          <a:ln w="28575">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817233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4368881" y="197373"/>
            <a:ext cx="3443571" cy="584775"/>
          </a:xfrm>
          <a:prstGeom prst="rect">
            <a:avLst/>
          </a:prstGeom>
        </p:spPr>
        <p:txBody>
          <a:bodyPr wrap="none">
            <a:spAutoFit/>
          </a:bodyPr>
          <a:lstStyle/>
          <a:p>
            <a:pPr lvl="0" rtl="1" fontAlgn="base">
              <a:spcBef>
                <a:spcPct val="0"/>
              </a:spcBef>
              <a:spcAft>
                <a:spcPts val="600"/>
              </a:spcAft>
            </a:pPr>
            <a:r>
              <a:rPr lang="ar-KW" sz="3200" b="1" dirty="0">
                <a:solidFill>
                  <a:schemeClr val="accent1">
                    <a:lumMod val="50000"/>
                  </a:schemeClr>
                </a:solidFill>
                <a:latin typeface="Calibri" pitchFamily="34" charset="0"/>
                <a:cs typeface="mohammad bold art 1" pitchFamily="2" charset="-78"/>
              </a:rPr>
              <a:t>تداول حقوق الأولوية</a:t>
            </a:r>
          </a:p>
        </p:txBody>
      </p:sp>
      <p:sp>
        <p:nvSpPr>
          <p:cNvPr id="5" name="ColumnHeader">
            <a:extLst>
              <a:ext uri="{FF2B5EF4-FFF2-40B4-BE49-F238E27FC236}">
                <a16:creationId xmlns:a16="http://schemas.microsoft.com/office/drawing/2014/main" id="{2FC65AA1-6B39-4F84-A16B-7AA272F0153C}"/>
              </a:ext>
            </a:extLst>
          </p:cNvPr>
          <p:cNvSpPr>
            <a:spLocks noChangeArrowheads="1"/>
          </p:cNvSpPr>
          <p:nvPr/>
        </p:nvSpPr>
        <p:spPr bwMode="gray">
          <a:xfrm>
            <a:off x="615864" y="1021877"/>
            <a:ext cx="11345372" cy="492443"/>
          </a:xfrm>
          <a:prstGeom prst="rect">
            <a:avLst/>
          </a:prstGeom>
          <a:solidFill>
            <a:srgbClr val="114C76"/>
          </a:solidFill>
          <a:ln w="9525" algn="ctr">
            <a:noFill/>
            <a:miter lim="800000"/>
            <a:headEnd type="none" w="lg" len="lg"/>
            <a:tailEnd type="none" w="lg" len="lg"/>
          </a:ln>
          <a:effectLst/>
        </p:spPr>
        <p:txBody>
          <a:bodyPr wrap="square" tIns="91440" bIns="91440" anchor="b">
            <a:spAutoFit/>
          </a:bodyPr>
          <a:lstStyle/>
          <a:p>
            <a:pPr lvl="0" algn="ctr">
              <a:buClr>
                <a:srgbClr val="808080"/>
              </a:buClr>
              <a:defRPr/>
            </a:pPr>
            <a:r>
              <a:rPr lang="ar-KW" sz="2000" b="1" dirty="0">
                <a:solidFill>
                  <a:srgbClr val="FFFFFF"/>
                </a:solidFill>
                <a:latin typeface="Calibri Light" panose="020F0302020204030204"/>
                <a:cs typeface="mohammad bold art 1" pitchFamily="2" charset="-78"/>
              </a:rPr>
              <a:t>تعريف تداول حقوق الأولوية</a:t>
            </a:r>
          </a:p>
        </p:txBody>
      </p:sp>
      <p:pic>
        <p:nvPicPr>
          <p:cNvPr id="4" name="Picture 3">
            <a:extLst>
              <a:ext uri="{FF2B5EF4-FFF2-40B4-BE49-F238E27FC236}">
                <a16:creationId xmlns:a16="http://schemas.microsoft.com/office/drawing/2014/main" id="{70080898-A8C5-44F4-8F38-412F645B6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304" y="2660378"/>
            <a:ext cx="8697809" cy="1692547"/>
          </a:xfrm>
          <a:prstGeom prst="rect">
            <a:avLst/>
          </a:prstGeom>
        </p:spPr>
      </p:pic>
      <p:sp>
        <p:nvSpPr>
          <p:cNvPr id="6" name="Oval 5">
            <a:extLst>
              <a:ext uri="{FF2B5EF4-FFF2-40B4-BE49-F238E27FC236}">
                <a16:creationId xmlns:a16="http://schemas.microsoft.com/office/drawing/2014/main" id="{D080314A-4E45-43FF-ADE1-2FAB9C19CA97}"/>
              </a:ext>
            </a:extLst>
          </p:cNvPr>
          <p:cNvSpPr/>
          <p:nvPr/>
        </p:nvSpPr>
        <p:spPr>
          <a:xfrm>
            <a:off x="1923888" y="2541346"/>
            <a:ext cx="8086888" cy="18115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625462-1A87-4409-80E5-CD672C307D9A}"/>
              </a:ext>
            </a:extLst>
          </p:cNvPr>
          <p:cNvSpPr/>
          <p:nvPr/>
        </p:nvSpPr>
        <p:spPr>
          <a:xfrm>
            <a:off x="4944184" y="1690007"/>
            <a:ext cx="6885218" cy="515526"/>
          </a:xfrm>
          <a:prstGeom prst="rect">
            <a:avLst/>
          </a:prstGeom>
        </p:spPr>
        <p:txBody>
          <a:bodyPr wrap="none">
            <a:spAutoFit/>
          </a:bodyPr>
          <a:lstStyle/>
          <a:p>
            <a:pPr marL="171450" lvl="1" indent="-171450" algn="just" rtl="1">
              <a:lnSpc>
                <a:spcPct val="150000"/>
              </a:lnSpc>
              <a:spcBef>
                <a:spcPts val="600"/>
              </a:spcBef>
              <a:buClr>
                <a:srgbClr val="114C76"/>
              </a:buClr>
              <a:buFont typeface="Wingdings" panose="05000000000000000000" pitchFamily="2" charset="2"/>
              <a:buChar char="§"/>
              <a:defRPr/>
            </a:pPr>
            <a:r>
              <a:rPr lang="ar-KW" sz="2000" dirty="0">
                <a:latin typeface="Calibri Light" panose="020F0302020204030204"/>
                <a:cs typeface="mohammad bold art 1" pitchFamily="2" charset="-78"/>
              </a:rPr>
              <a:t>التعريف في </a:t>
            </a:r>
            <a:r>
              <a:rPr lang="ar-KW" sz="2000" u="sng" dirty="0">
                <a:latin typeface="Calibri Light" panose="020F0302020204030204"/>
                <a:cs typeface="mohammad bold art 1" pitchFamily="2" charset="-78"/>
              </a:rPr>
              <a:t>الكتاب الأول </a:t>
            </a:r>
            <a:r>
              <a:rPr lang="ar-KW" sz="2000" dirty="0">
                <a:latin typeface="Calibri Light" panose="020F0302020204030204"/>
                <a:cs typeface="mohammad bold art 1" pitchFamily="2" charset="-78"/>
              </a:rPr>
              <a:t>من اللائحة التنفيذية لهيئة أسواق المال: </a:t>
            </a:r>
            <a:endParaRPr lang="en-US" sz="2000" dirty="0">
              <a:latin typeface="Calibri Light" panose="020F0302020204030204"/>
              <a:cs typeface="mohammad bold art 1" pitchFamily="2" charset="-78"/>
            </a:endParaRPr>
          </a:p>
        </p:txBody>
      </p:sp>
      <p:sp>
        <p:nvSpPr>
          <p:cNvPr id="9" name="Rectangle 8">
            <a:extLst>
              <a:ext uri="{FF2B5EF4-FFF2-40B4-BE49-F238E27FC236}">
                <a16:creationId xmlns:a16="http://schemas.microsoft.com/office/drawing/2014/main" id="{46CAE545-BE8E-4794-95A1-1555B630AEE8}"/>
              </a:ext>
            </a:extLst>
          </p:cNvPr>
          <p:cNvSpPr/>
          <p:nvPr/>
        </p:nvSpPr>
        <p:spPr>
          <a:xfrm>
            <a:off x="615864" y="4758904"/>
            <a:ext cx="11213538" cy="977191"/>
          </a:xfrm>
          <a:prstGeom prst="rect">
            <a:avLst/>
          </a:prstGeom>
        </p:spPr>
        <p:txBody>
          <a:bodyPr wrap="square">
            <a:spAutoFit/>
          </a:bodyPr>
          <a:lstStyle/>
          <a:p>
            <a:pPr marL="171450" lvl="1" indent="-171450" algn="just" rtl="1">
              <a:lnSpc>
                <a:spcPct val="150000"/>
              </a:lnSpc>
              <a:spcBef>
                <a:spcPts val="600"/>
              </a:spcBef>
              <a:buClr>
                <a:srgbClr val="114C76"/>
              </a:buClr>
              <a:buFont typeface="Wingdings" panose="05000000000000000000" pitchFamily="2" charset="2"/>
              <a:buChar char="§"/>
              <a:defRPr/>
            </a:pPr>
            <a:r>
              <a:rPr lang="ar-KW" sz="2000" dirty="0">
                <a:latin typeface="Calibri Light" panose="020F0302020204030204"/>
                <a:cs typeface="mohammad bold art 1" pitchFamily="2" charset="-78"/>
              </a:rPr>
              <a:t>وتعتبر حقوق الأولوية هي حق مكتسب لمساهمي الشركات تمنح حاملها الأحقية في الاكتتاب بالأسهم المطروحة عند زيادة رأس المال للشركات المدرجة. </a:t>
            </a:r>
          </a:p>
        </p:txBody>
      </p:sp>
      <p:pic>
        <p:nvPicPr>
          <p:cNvPr id="11" name="Picture 10">
            <a:extLst>
              <a:ext uri="{FF2B5EF4-FFF2-40B4-BE49-F238E27FC236}">
                <a16:creationId xmlns:a16="http://schemas.microsoft.com/office/drawing/2014/main" id="{B211ADCE-A96C-43A3-B2A8-FF5FA9233562}"/>
              </a:ext>
            </a:extLst>
          </p:cNvPr>
          <p:cNvPicPr>
            <a:picLocks noChangeAspect="1"/>
          </p:cNvPicPr>
          <p:nvPr/>
        </p:nvPicPr>
        <p:blipFill>
          <a:blip r:embed="rId4"/>
          <a:stretch>
            <a:fillRect/>
          </a:stretch>
        </p:blipFill>
        <p:spPr>
          <a:xfrm>
            <a:off x="10106861" y="2611512"/>
            <a:ext cx="1196544" cy="1044524"/>
          </a:xfrm>
          <a:prstGeom prst="rect">
            <a:avLst/>
          </a:prstGeom>
        </p:spPr>
      </p:pic>
    </p:spTree>
    <p:extLst>
      <p:ext uri="{BB962C8B-B14F-4D97-AF65-F5344CB8AC3E}">
        <p14:creationId xmlns:p14="http://schemas.microsoft.com/office/powerpoint/2010/main" val="96645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4368881" y="197373"/>
            <a:ext cx="3443571" cy="584775"/>
          </a:xfrm>
          <a:prstGeom prst="rect">
            <a:avLst/>
          </a:prstGeom>
        </p:spPr>
        <p:txBody>
          <a:bodyPr wrap="none">
            <a:spAutoFit/>
          </a:bodyPr>
          <a:lstStyle/>
          <a:p>
            <a:pPr lvl="0" rtl="1" fontAlgn="base">
              <a:spcBef>
                <a:spcPct val="0"/>
              </a:spcBef>
              <a:spcAft>
                <a:spcPts val="600"/>
              </a:spcAft>
            </a:pPr>
            <a:r>
              <a:rPr lang="ar-KW" sz="3200" b="1" dirty="0">
                <a:solidFill>
                  <a:schemeClr val="accent1">
                    <a:lumMod val="50000"/>
                  </a:schemeClr>
                </a:solidFill>
                <a:latin typeface="Calibri" pitchFamily="34" charset="0"/>
                <a:cs typeface="mohammad bold art 1" pitchFamily="2" charset="-78"/>
              </a:rPr>
              <a:t>تداول حقوق الأولوية</a:t>
            </a:r>
          </a:p>
        </p:txBody>
      </p:sp>
      <p:sp>
        <p:nvSpPr>
          <p:cNvPr id="5" name="ColumnHeader">
            <a:extLst>
              <a:ext uri="{FF2B5EF4-FFF2-40B4-BE49-F238E27FC236}">
                <a16:creationId xmlns:a16="http://schemas.microsoft.com/office/drawing/2014/main" id="{2FC65AA1-6B39-4F84-A16B-7AA272F0153C}"/>
              </a:ext>
            </a:extLst>
          </p:cNvPr>
          <p:cNvSpPr>
            <a:spLocks noChangeArrowheads="1"/>
          </p:cNvSpPr>
          <p:nvPr/>
        </p:nvSpPr>
        <p:spPr bwMode="gray">
          <a:xfrm>
            <a:off x="615864" y="1021877"/>
            <a:ext cx="11345372" cy="492443"/>
          </a:xfrm>
          <a:prstGeom prst="rect">
            <a:avLst/>
          </a:prstGeom>
          <a:solidFill>
            <a:srgbClr val="114C76"/>
          </a:solidFill>
          <a:ln w="9525" algn="ctr">
            <a:noFill/>
            <a:miter lim="800000"/>
            <a:headEnd type="none" w="lg" len="lg"/>
            <a:tailEnd type="none" w="lg" len="lg"/>
          </a:ln>
          <a:effectLst/>
        </p:spPr>
        <p:txBody>
          <a:bodyPr wrap="square" tIns="91440" bIns="91440" anchor="b">
            <a:spAutoFit/>
          </a:bodyPr>
          <a:lstStyle/>
          <a:p>
            <a:pPr lvl="0" algn="ctr">
              <a:buClr>
                <a:srgbClr val="808080"/>
              </a:buClr>
              <a:defRPr/>
            </a:pPr>
            <a:r>
              <a:rPr lang="ar-KW" sz="2000" b="1" dirty="0">
                <a:solidFill>
                  <a:srgbClr val="FFFFFF"/>
                </a:solidFill>
                <a:latin typeface="Calibri Light" panose="020F0302020204030204"/>
                <a:cs typeface="mohammad bold art 1" pitchFamily="2" charset="-78"/>
              </a:rPr>
              <a:t>وسائل التصرف في حقوق الأولوية</a:t>
            </a:r>
          </a:p>
        </p:txBody>
      </p:sp>
      <p:sp>
        <p:nvSpPr>
          <p:cNvPr id="6" name="Rectangle 5">
            <a:extLst>
              <a:ext uri="{FF2B5EF4-FFF2-40B4-BE49-F238E27FC236}">
                <a16:creationId xmlns:a16="http://schemas.microsoft.com/office/drawing/2014/main" id="{494F090F-10C0-4235-BD23-161A87F485D5}"/>
              </a:ext>
            </a:extLst>
          </p:cNvPr>
          <p:cNvSpPr/>
          <p:nvPr/>
        </p:nvSpPr>
        <p:spPr>
          <a:xfrm>
            <a:off x="9567421" y="2219329"/>
            <a:ext cx="2155689" cy="23213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KW" sz="1600" dirty="0">
                <a:solidFill>
                  <a:schemeClr val="tx1"/>
                </a:solidFill>
                <a:latin typeface="Calibri Light" panose="020F0302020204030204"/>
                <a:cs typeface="mohammad bold art 1" pitchFamily="2" charset="-78"/>
              </a:rPr>
              <a:t>إدراج حقوق الأولوية في البورصة بصفة مؤقتة خلال الفترة المحددة</a:t>
            </a:r>
            <a:endParaRPr kumimoji="0" lang="en-US" sz="1600" i="0" u="none" strike="noStrike" kern="1200" cap="none" spc="0" normalizeH="0" baseline="0" noProof="0" dirty="0">
              <a:ln>
                <a:noFill/>
              </a:ln>
              <a:solidFill>
                <a:schemeClr val="tx1"/>
              </a:solidFill>
              <a:effectLst/>
              <a:uLnTx/>
              <a:uFillTx/>
              <a:latin typeface="Calibri Light" panose="020F0302020204030204"/>
              <a:cs typeface="mohammad bold art 1" pitchFamily="2" charset="-78"/>
            </a:endParaRPr>
          </a:p>
        </p:txBody>
      </p:sp>
      <p:sp>
        <p:nvSpPr>
          <p:cNvPr id="8" name="Rectangle 7">
            <a:extLst>
              <a:ext uri="{FF2B5EF4-FFF2-40B4-BE49-F238E27FC236}">
                <a16:creationId xmlns:a16="http://schemas.microsoft.com/office/drawing/2014/main" id="{8C6910EA-C002-494C-84F1-118761D2629E}"/>
              </a:ext>
            </a:extLst>
          </p:cNvPr>
          <p:cNvSpPr/>
          <p:nvPr/>
        </p:nvSpPr>
        <p:spPr>
          <a:xfrm>
            <a:off x="854358" y="2181351"/>
            <a:ext cx="2155689" cy="232139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KW" sz="1600" dirty="0">
                <a:solidFill>
                  <a:schemeClr val="tx1"/>
                </a:solidFill>
                <a:latin typeface="Calibri Light" panose="020F0302020204030204"/>
                <a:cs typeface="mohammad bold art 1" pitchFamily="2" charset="-78"/>
              </a:rPr>
              <a:t>في حال التصرف بحقوق الأولوية، ينتقل حق الأولوية إلى المشتري أو المتنازل إليه.</a:t>
            </a:r>
            <a:endParaRPr kumimoji="0" lang="en-US" sz="1600" i="0" u="none" strike="noStrike" kern="1200" cap="none" spc="0" normalizeH="0" baseline="0" noProof="0" dirty="0">
              <a:ln>
                <a:noFill/>
              </a:ln>
              <a:solidFill>
                <a:schemeClr val="tx1"/>
              </a:solidFill>
              <a:effectLst/>
              <a:uLnTx/>
              <a:uFillTx/>
              <a:latin typeface="Calibri Light" panose="020F0302020204030204"/>
              <a:cs typeface="mohammad bold art 1" pitchFamily="2" charset="-78"/>
            </a:endParaRPr>
          </a:p>
        </p:txBody>
      </p:sp>
      <p:sp>
        <p:nvSpPr>
          <p:cNvPr id="9" name="Rectangle 8">
            <a:extLst>
              <a:ext uri="{FF2B5EF4-FFF2-40B4-BE49-F238E27FC236}">
                <a16:creationId xmlns:a16="http://schemas.microsoft.com/office/drawing/2014/main" id="{4E1329BC-DC6A-47E5-A848-EED0F3E3A71B}"/>
              </a:ext>
            </a:extLst>
          </p:cNvPr>
          <p:cNvSpPr/>
          <p:nvPr/>
        </p:nvSpPr>
        <p:spPr>
          <a:xfrm>
            <a:off x="7162567" y="2219327"/>
            <a:ext cx="2271736" cy="232139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KW" sz="1600" dirty="0">
                <a:solidFill>
                  <a:schemeClr val="tx1"/>
                </a:solidFill>
                <a:latin typeface="Calibri Light" panose="020F0302020204030204"/>
                <a:cs typeface="mohammad bold art 1" pitchFamily="2" charset="-78"/>
              </a:rPr>
              <a:t>في حالة طرح حقوق الأولوية، يجوز للمساهم التصرف بحقوق الأولية فيها بأحد أو بكل من الوسيلتين التاليتين:</a:t>
            </a:r>
            <a:endParaRPr kumimoji="0" lang="en-US" sz="1600" i="0" u="none" strike="noStrike" kern="1200" cap="none" spc="0" normalizeH="0" baseline="0" noProof="0" dirty="0">
              <a:ln>
                <a:noFill/>
              </a:ln>
              <a:solidFill>
                <a:schemeClr val="tx1"/>
              </a:solidFill>
              <a:effectLst/>
              <a:uLnTx/>
              <a:uFillTx/>
              <a:latin typeface="Calibri Light" panose="020F0302020204030204"/>
              <a:cs typeface="mohammad bold art 1" pitchFamily="2" charset="-78"/>
            </a:endParaRPr>
          </a:p>
        </p:txBody>
      </p:sp>
      <p:sp>
        <p:nvSpPr>
          <p:cNvPr id="3" name="Oval 2">
            <a:extLst>
              <a:ext uri="{FF2B5EF4-FFF2-40B4-BE49-F238E27FC236}">
                <a16:creationId xmlns:a16="http://schemas.microsoft.com/office/drawing/2014/main" id="{DEF807BF-F9CC-49F7-8764-5DCF1D29FA45}"/>
              </a:ext>
            </a:extLst>
          </p:cNvPr>
          <p:cNvSpPr/>
          <p:nvPr/>
        </p:nvSpPr>
        <p:spPr>
          <a:xfrm>
            <a:off x="11237335" y="2133600"/>
            <a:ext cx="542925" cy="48595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dirty="0"/>
              <a:t>1</a:t>
            </a:r>
            <a:endParaRPr lang="en-US" dirty="0"/>
          </a:p>
        </p:txBody>
      </p:sp>
      <p:sp>
        <p:nvSpPr>
          <p:cNvPr id="13" name="Oval 12">
            <a:extLst>
              <a:ext uri="{FF2B5EF4-FFF2-40B4-BE49-F238E27FC236}">
                <a16:creationId xmlns:a16="http://schemas.microsoft.com/office/drawing/2014/main" id="{FF09D7DC-B5B1-4E72-812E-D6D20B2E927A}"/>
              </a:ext>
            </a:extLst>
          </p:cNvPr>
          <p:cNvSpPr/>
          <p:nvPr/>
        </p:nvSpPr>
        <p:spPr>
          <a:xfrm>
            <a:off x="2555012" y="2095624"/>
            <a:ext cx="542925" cy="48595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dirty="0"/>
              <a:t>3</a:t>
            </a:r>
            <a:endParaRPr lang="en-US" dirty="0"/>
          </a:p>
        </p:txBody>
      </p:sp>
      <p:sp>
        <p:nvSpPr>
          <p:cNvPr id="14" name="Oval 13">
            <a:extLst>
              <a:ext uri="{FF2B5EF4-FFF2-40B4-BE49-F238E27FC236}">
                <a16:creationId xmlns:a16="http://schemas.microsoft.com/office/drawing/2014/main" id="{244F3089-E18A-462E-A5E7-C834475D9447}"/>
              </a:ext>
            </a:extLst>
          </p:cNvPr>
          <p:cNvSpPr/>
          <p:nvPr/>
        </p:nvSpPr>
        <p:spPr>
          <a:xfrm>
            <a:off x="8979444" y="2133600"/>
            <a:ext cx="542925" cy="48595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dirty="0"/>
              <a:t>2</a:t>
            </a:r>
            <a:endParaRPr lang="en-US" dirty="0"/>
          </a:p>
        </p:txBody>
      </p:sp>
      <p:sp>
        <p:nvSpPr>
          <p:cNvPr id="15" name="Rectangle 14">
            <a:extLst>
              <a:ext uri="{FF2B5EF4-FFF2-40B4-BE49-F238E27FC236}">
                <a16:creationId xmlns:a16="http://schemas.microsoft.com/office/drawing/2014/main" id="{39D300B9-F4A4-4F61-9A78-FE3B598D9B9A}"/>
              </a:ext>
            </a:extLst>
          </p:cNvPr>
          <p:cNvSpPr/>
          <p:nvPr/>
        </p:nvSpPr>
        <p:spPr>
          <a:xfrm>
            <a:off x="3605459" y="2181351"/>
            <a:ext cx="2657101" cy="1056450"/>
          </a:xfrm>
          <a:prstGeom prst="rect">
            <a:avLst/>
          </a:prstGeom>
          <a:solidFill>
            <a:srgbClr val="DBDBD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cs typeface="mohammad bold art 1" pitchFamily="2" charset="-78"/>
            </a:endParaRPr>
          </a:p>
          <a:p>
            <a:pPr algn="ctr" rtl="1"/>
            <a:r>
              <a:rPr lang="ar-KW" sz="1600" dirty="0">
                <a:solidFill>
                  <a:schemeClr val="tx1"/>
                </a:solidFill>
                <a:cs typeface="mohammad bold art 1" pitchFamily="2" charset="-78"/>
              </a:rPr>
              <a:t>التداول على كل أو جزء من حقوق الأولوية، لدى البورصة</a:t>
            </a:r>
          </a:p>
        </p:txBody>
      </p:sp>
      <p:sp>
        <p:nvSpPr>
          <p:cNvPr id="16" name="Rectangle 15">
            <a:extLst>
              <a:ext uri="{FF2B5EF4-FFF2-40B4-BE49-F238E27FC236}">
                <a16:creationId xmlns:a16="http://schemas.microsoft.com/office/drawing/2014/main" id="{277659F4-B56B-477E-B417-4C545013EF66}"/>
              </a:ext>
            </a:extLst>
          </p:cNvPr>
          <p:cNvSpPr/>
          <p:nvPr/>
        </p:nvSpPr>
        <p:spPr>
          <a:xfrm>
            <a:off x="3605459" y="2181803"/>
            <a:ext cx="2657101" cy="338554"/>
          </a:xfrm>
          <a:prstGeom prst="rect">
            <a:avLst/>
          </a:prstGeom>
          <a:solidFill>
            <a:srgbClr val="C8964B"/>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KW" sz="1600" b="1" dirty="0">
                <a:solidFill>
                  <a:schemeClr val="tx2"/>
                </a:solidFill>
                <a:latin typeface="+mj-lt"/>
                <a:cs typeface="mohammad bold art 1" pitchFamily="2" charset="-78"/>
              </a:rPr>
              <a:t>1</a:t>
            </a:r>
            <a:endParaRPr lang="en-US" sz="1600" b="1" dirty="0">
              <a:solidFill>
                <a:schemeClr val="tx2"/>
              </a:solidFill>
              <a:latin typeface="+mj-lt"/>
              <a:cs typeface="mohammad bold art 1" pitchFamily="2" charset="-78"/>
            </a:endParaRPr>
          </a:p>
        </p:txBody>
      </p:sp>
      <p:sp>
        <p:nvSpPr>
          <p:cNvPr id="17" name="Rectangle 16">
            <a:extLst>
              <a:ext uri="{FF2B5EF4-FFF2-40B4-BE49-F238E27FC236}">
                <a16:creationId xmlns:a16="http://schemas.microsoft.com/office/drawing/2014/main" id="{F35FC404-0F47-4BAB-8B2A-F65580B3F8AB}"/>
              </a:ext>
            </a:extLst>
          </p:cNvPr>
          <p:cNvSpPr/>
          <p:nvPr/>
        </p:nvSpPr>
        <p:spPr>
          <a:xfrm>
            <a:off x="3593934" y="3484273"/>
            <a:ext cx="2657101" cy="1056450"/>
          </a:xfrm>
          <a:prstGeom prst="rect">
            <a:avLst/>
          </a:prstGeom>
          <a:solidFill>
            <a:srgbClr val="DBDBD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solidFill>
                <a:schemeClr val="tx1"/>
              </a:solidFill>
              <a:cs typeface="mohammad bold art 1" pitchFamily="2" charset="-78"/>
            </a:endParaRPr>
          </a:p>
          <a:p>
            <a:pPr algn="ctr" rtl="1"/>
            <a:r>
              <a:rPr lang="ar-KW" sz="1600" dirty="0">
                <a:solidFill>
                  <a:schemeClr val="tx1"/>
                </a:solidFill>
                <a:cs typeface="mohammad bold art 1" pitchFamily="2" charset="-78"/>
              </a:rPr>
              <a:t>التنازل دون مقابل، لدى المقاصة</a:t>
            </a:r>
          </a:p>
        </p:txBody>
      </p:sp>
      <p:sp>
        <p:nvSpPr>
          <p:cNvPr id="18" name="Rectangle 17">
            <a:extLst>
              <a:ext uri="{FF2B5EF4-FFF2-40B4-BE49-F238E27FC236}">
                <a16:creationId xmlns:a16="http://schemas.microsoft.com/office/drawing/2014/main" id="{DB04D774-C66C-49E2-B294-482CAE2919ED}"/>
              </a:ext>
            </a:extLst>
          </p:cNvPr>
          <p:cNvSpPr/>
          <p:nvPr/>
        </p:nvSpPr>
        <p:spPr>
          <a:xfrm>
            <a:off x="3593934" y="3484725"/>
            <a:ext cx="2657101" cy="338554"/>
          </a:xfrm>
          <a:prstGeom prst="rect">
            <a:avLst/>
          </a:prstGeom>
          <a:solidFill>
            <a:srgbClr val="C8964B"/>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KW" sz="1600" dirty="0">
                <a:solidFill>
                  <a:schemeClr val="tx2"/>
                </a:solidFill>
                <a:latin typeface="+mj-lt"/>
                <a:cs typeface="mohammad bold art 1" pitchFamily="2" charset="-78"/>
              </a:rPr>
              <a:t>2</a:t>
            </a:r>
            <a:endParaRPr lang="en-US" sz="1600" dirty="0">
              <a:solidFill>
                <a:schemeClr val="tx2"/>
              </a:solidFill>
              <a:latin typeface="+mj-lt"/>
              <a:cs typeface="mohammad bold art 1" pitchFamily="2" charset="-78"/>
            </a:endParaRPr>
          </a:p>
        </p:txBody>
      </p:sp>
      <p:sp>
        <p:nvSpPr>
          <p:cNvPr id="4" name="Left Brace 3">
            <a:extLst>
              <a:ext uri="{FF2B5EF4-FFF2-40B4-BE49-F238E27FC236}">
                <a16:creationId xmlns:a16="http://schemas.microsoft.com/office/drawing/2014/main" id="{147A5FB8-64F4-4BB6-A77E-E8B443CC4609}"/>
              </a:ext>
            </a:extLst>
          </p:cNvPr>
          <p:cNvSpPr/>
          <p:nvPr/>
        </p:nvSpPr>
        <p:spPr>
          <a:xfrm>
            <a:off x="6317594" y="2351080"/>
            <a:ext cx="718659" cy="1970550"/>
          </a:xfrm>
          <a:prstGeom prst="lef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4462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6" name="ColumnHeader">
            <a:extLst>
              <a:ext uri="{FF2B5EF4-FFF2-40B4-BE49-F238E27FC236}">
                <a16:creationId xmlns:a16="http://schemas.microsoft.com/office/drawing/2014/main" id="{F0920710-149C-408F-9877-8F2C29950EF5}"/>
              </a:ext>
            </a:extLst>
          </p:cNvPr>
          <p:cNvSpPr>
            <a:spLocks noChangeArrowheads="1"/>
          </p:cNvSpPr>
          <p:nvPr/>
        </p:nvSpPr>
        <p:spPr bwMode="gray">
          <a:xfrm>
            <a:off x="615864" y="1021877"/>
            <a:ext cx="11345372" cy="492443"/>
          </a:xfrm>
          <a:prstGeom prst="rect">
            <a:avLst/>
          </a:prstGeom>
          <a:solidFill>
            <a:srgbClr val="114C76"/>
          </a:solidFill>
          <a:ln w="9525" algn="ctr">
            <a:noFill/>
            <a:miter lim="800000"/>
            <a:headEnd type="none" w="lg" len="lg"/>
            <a:tailEnd type="none" w="lg" len="lg"/>
          </a:ln>
          <a:effectLst/>
        </p:spPr>
        <p:txBody>
          <a:bodyPr wrap="square" tIns="91440" bIns="91440" anchor="b">
            <a:spAutoFit/>
          </a:bodyPr>
          <a:lstStyle/>
          <a:p>
            <a:pPr lvl="0" algn="ctr">
              <a:buClr>
                <a:srgbClr val="808080"/>
              </a:buClr>
              <a:defRPr/>
            </a:pPr>
            <a:r>
              <a:rPr lang="ar-KW" sz="2000" b="1" dirty="0">
                <a:solidFill>
                  <a:srgbClr val="FFFFFF"/>
                </a:solidFill>
                <a:latin typeface="Calibri Light" panose="020F0302020204030204"/>
                <a:cs typeface="mohammad bold art 1" pitchFamily="2" charset="-78"/>
              </a:rPr>
              <a:t>الامتيازات والمخاطر في تملك حقوق الأولوية</a:t>
            </a:r>
          </a:p>
        </p:txBody>
      </p:sp>
      <p:sp>
        <p:nvSpPr>
          <p:cNvPr id="7" name="Rectangle 6">
            <a:extLst>
              <a:ext uri="{FF2B5EF4-FFF2-40B4-BE49-F238E27FC236}">
                <a16:creationId xmlns:a16="http://schemas.microsoft.com/office/drawing/2014/main" id="{8F6D16E9-2198-4FEA-9F2A-C1D51CFB8A0A}"/>
              </a:ext>
            </a:extLst>
          </p:cNvPr>
          <p:cNvSpPr/>
          <p:nvPr/>
        </p:nvSpPr>
        <p:spPr>
          <a:xfrm>
            <a:off x="4368881" y="197373"/>
            <a:ext cx="3443571" cy="584775"/>
          </a:xfrm>
          <a:prstGeom prst="rect">
            <a:avLst/>
          </a:prstGeom>
        </p:spPr>
        <p:txBody>
          <a:bodyPr wrap="none">
            <a:spAutoFit/>
          </a:bodyPr>
          <a:lstStyle/>
          <a:p>
            <a:pPr lvl="0" rtl="1" fontAlgn="base">
              <a:spcBef>
                <a:spcPct val="0"/>
              </a:spcBef>
              <a:spcAft>
                <a:spcPts val="600"/>
              </a:spcAft>
            </a:pPr>
            <a:r>
              <a:rPr lang="ar-KW" sz="3200" b="1" dirty="0">
                <a:solidFill>
                  <a:schemeClr val="accent1">
                    <a:lumMod val="50000"/>
                  </a:schemeClr>
                </a:solidFill>
                <a:latin typeface="Calibri" pitchFamily="34" charset="0"/>
                <a:cs typeface="mohammad bold art 1" pitchFamily="2" charset="-78"/>
              </a:rPr>
              <a:t>تداول حقوق الأولوية</a:t>
            </a:r>
          </a:p>
        </p:txBody>
      </p:sp>
      <p:grpSp>
        <p:nvGrpSpPr>
          <p:cNvPr id="5" name="Group 4">
            <a:extLst>
              <a:ext uri="{FF2B5EF4-FFF2-40B4-BE49-F238E27FC236}">
                <a16:creationId xmlns:a16="http://schemas.microsoft.com/office/drawing/2014/main" id="{0F46E3E7-D231-4EDF-9800-A41881422DEB}"/>
              </a:ext>
            </a:extLst>
          </p:cNvPr>
          <p:cNvGrpSpPr/>
          <p:nvPr/>
        </p:nvGrpSpPr>
        <p:grpSpPr>
          <a:xfrm>
            <a:off x="781050" y="2255721"/>
            <a:ext cx="5206679" cy="2668703"/>
            <a:chOff x="5648960" y="2238393"/>
            <a:chExt cx="2476500" cy="1932480"/>
          </a:xfrm>
          <a:solidFill>
            <a:schemeClr val="bg2"/>
          </a:solidFill>
        </p:grpSpPr>
        <p:sp>
          <p:nvSpPr>
            <p:cNvPr id="8" name="Rectangle 7">
              <a:extLst>
                <a:ext uri="{FF2B5EF4-FFF2-40B4-BE49-F238E27FC236}">
                  <a16:creationId xmlns:a16="http://schemas.microsoft.com/office/drawing/2014/main" id="{35B11E18-465E-44EA-B6CD-B8C434B1B22F}"/>
                </a:ext>
              </a:extLst>
            </p:cNvPr>
            <p:cNvSpPr/>
            <p:nvPr/>
          </p:nvSpPr>
          <p:spPr>
            <a:xfrm>
              <a:off x="5648960" y="2238393"/>
              <a:ext cx="2476500" cy="1932480"/>
            </a:xfrm>
            <a:prstGeom prst="rect">
              <a:avLst/>
            </a:prstGeom>
            <a:grpFill/>
            <a:ln w="28575">
              <a:solidFill>
                <a:srgbClr val="002060"/>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9" name="TextBox 8">
              <a:extLst>
                <a:ext uri="{FF2B5EF4-FFF2-40B4-BE49-F238E27FC236}">
                  <a16:creationId xmlns:a16="http://schemas.microsoft.com/office/drawing/2014/main" id="{1EFEB83B-FB7F-464B-BEE5-C6114910EE3A}"/>
                </a:ext>
              </a:extLst>
            </p:cNvPr>
            <p:cNvSpPr txBox="1"/>
            <p:nvPr/>
          </p:nvSpPr>
          <p:spPr>
            <a:xfrm>
              <a:off x="5648960" y="2238393"/>
              <a:ext cx="2476500" cy="1932480"/>
            </a:xfrm>
            <a:prstGeom prst="rect">
              <a:avLst/>
            </a:prstGeom>
            <a:grpFill/>
            <a:ln w="28575">
              <a:solidFill>
                <a:srgbClr val="00206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285750" marR="0" lvl="1" indent="-285750" algn="r" defTabSz="1955800" rtl="1" eaLnBrk="1" fontAlgn="auto" latinLnBrk="0" hangingPunct="1">
                <a:lnSpc>
                  <a:spcPct val="90000"/>
                </a:lnSpc>
                <a:spcBef>
                  <a:spcPct val="0"/>
                </a:spcBef>
                <a:spcAft>
                  <a:spcPct val="150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FF0000"/>
                </a:solidFill>
                <a:effectLst/>
                <a:uLnTx/>
                <a:uFillTx/>
                <a:latin typeface="Calibri" panose="020F0502020204030204"/>
              </a:endParaRPr>
            </a:p>
          </p:txBody>
        </p:sp>
      </p:grpSp>
      <p:sp>
        <p:nvSpPr>
          <p:cNvPr id="10" name="Round Diagonal Corner Rectangle 15">
            <a:extLst>
              <a:ext uri="{FF2B5EF4-FFF2-40B4-BE49-F238E27FC236}">
                <a16:creationId xmlns:a16="http://schemas.microsoft.com/office/drawing/2014/main" id="{827EA7CE-A1F6-467E-9453-FCC6D64C6DA1}"/>
              </a:ext>
            </a:extLst>
          </p:cNvPr>
          <p:cNvSpPr/>
          <p:nvPr/>
        </p:nvSpPr>
        <p:spPr>
          <a:xfrm>
            <a:off x="3614166" y="1977189"/>
            <a:ext cx="2476500" cy="557066"/>
          </a:xfrm>
          <a:prstGeom prst="round2DiagRect">
            <a:avLst/>
          </a:prstGeom>
          <a:solidFill>
            <a:srgbClr val="114C76"/>
          </a:solidFill>
          <a:ln w="28575">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KW" sz="2000" b="1" dirty="0">
                <a:solidFill>
                  <a:schemeClr val="bg2"/>
                </a:solidFill>
                <a:latin typeface="Calibri" panose="020F0502020204030204"/>
                <a:cs typeface="mohammad bold art 1" pitchFamily="2" charset="-78"/>
              </a:rPr>
              <a:t>مخاطر</a:t>
            </a:r>
            <a:endParaRPr lang="en-US" sz="2000" b="1" dirty="0">
              <a:solidFill>
                <a:schemeClr val="bg2"/>
              </a:solidFill>
              <a:latin typeface="Calibri" panose="020F0502020204030204"/>
              <a:cs typeface="mohammad bold art 1" pitchFamily="2" charset="-78"/>
            </a:endParaRPr>
          </a:p>
        </p:txBody>
      </p:sp>
      <p:grpSp>
        <p:nvGrpSpPr>
          <p:cNvPr id="15" name="Group 14">
            <a:extLst>
              <a:ext uri="{FF2B5EF4-FFF2-40B4-BE49-F238E27FC236}">
                <a16:creationId xmlns:a16="http://schemas.microsoft.com/office/drawing/2014/main" id="{92079E24-BB93-4822-A912-67EE6299619A}"/>
              </a:ext>
            </a:extLst>
          </p:cNvPr>
          <p:cNvGrpSpPr/>
          <p:nvPr/>
        </p:nvGrpSpPr>
        <p:grpSpPr>
          <a:xfrm>
            <a:off x="6391275" y="2255722"/>
            <a:ext cx="5206679" cy="2668704"/>
            <a:chOff x="5648960" y="2238393"/>
            <a:chExt cx="2476500" cy="1932480"/>
          </a:xfrm>
          <a:solidFill>
            <a:schemeClr val="bg2"/>
          </a:solidFill>
        </p:grpSpPr>
        <p:sp>
          <p:nvSpPr>
            <p:cNvPr id="16" name="Rectangle 15">
              <a:extLst>
                <a:ext uri="{FF2B5EF4-FFF2-40B4-BE49-F238E27FC236}">
                  <a16:creationId xmlns:a16="http://schemas.microsoft.com/office/drawing/2014/main" id="{206B35E1-549D-4053-951D-8EB4915740E8}"/>
                </a:ext>
              </a:extLst>
            </p:cNvPr>
            <p:cNvSpPr/>
            <p:nvPr/>
          </p:nvSpPr>
          <p:spPr>
            <a:xfrm>
              <a:off x="5648960" y="2238393"/>
              <a:ext cx="2476500" cy="1932480"/>
            </a:xfrm>
            <a:prstGeom prst="rect">
              <a:avLst/>
            </a:prstGeom>
            <a:grpFill/>
            <a:ln w="28575">
              <a:solidFill>
                <a:srgbClr val="002060"/>
              </a:solidFill>
            </a:ln>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0E787BC1-1D99-401F-BC65-EE9B98D6914B}"/>
                </a:ext>
              </a:extLst>
            </p:cNvPr>
            <p:cNvSpPr txBox="1"/>
            <p:nvPr/>
          </p:nvSpPr>
          <p:spPr>
            <a:xfrm>
              <a:off x="5648960" y="2238393"/>
              <a:ext cx="2476500" cy="1932480"/>
            </a:xfrm>
            <a:prstGeom prst="rect">
              <a:avLst/>
            </a:prstGeom>
            <a:grpFill/>
            <a:ln w="28575">
              <a:solidFill>
                <a:srgbClr val="00206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0" lvl="1" algn="just" defTabSz="1955800">
                <a:lnSpc>
                  <a:spcPct val="90000"/>
                </a:lnSpc>
                <a:spcBef>
                  <a:spcPct val="0"/>
                </a:spcBef>
                <a:spcAft>
                  <a:spcPct val="15000"/>
                </a:spcAft>
              </a:pPr>
              <a:endParaRPr lang="en-US" sz="1500" dirty="0">
                <a:solidFill>
                  <a:schemeClr val="tx1"/>
                </a:solidFill>
              </a:endParaRPr>
            </a:p>
          </p:txBody>
        </p:sp>
      </p:grpSp>
      <p:sp>
        <p:nvSpPr>
          <p:cNvPr id="18" name="Round Diagonal Corner Rectangle 15">
            <a:extLst>
              <a:ext uri="{FF2B5EF4-FFF2-40B4-BE49-F238E27FC236}">
                <a16:creationId xmlns:a16="http://schemas.microsoft.com/office/drawing/2014/main" id="{7C86765C-CC38-4197-8ABE-A6E0002DA3F6}"/>
              </a:ext>
            </a:extLst>
          </p:cNvPr>
          <p:cNvSpPr/>
          <p:nvPr/>
        </p:nvSpPr>
        <p:spPr>
          <a:xfrm>
            <a:off x="9220581" y="1900989"/>
            <a:ext cx="2476500" cy="557066"/>
          </a:xfrm>
          <a:prstGeom prst="round2DiagRect">
            <a:avLst/>
          </a:prstGeom>
          <a:solidFill>
            <a:srgbClr val="114C76"/>
          </a:solidFill>
          <a:ln w="28575">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KW" sz="2000" b="1" dirty="0">
                <a:solidFill>
                  <a:schemeClr val="bg2"/>
                </a:solidFill>
                <a:latin typeface="Calibri" panose="020F0502020204030204"/>
                <a:cs typeface="mohammad bold art 1" pitchFamily="2" charset="-78"/>
              </a:rPr>
              <a:t>امتيازات</a:t>
            </a:r>
            <a:endParaRPr kumimoji="0" lang="en-US" sz="2000" b="1" i="0" u="none" strike="noStrike" kern="1200" cap="none" spc="0" normalizeH="0" baseline="0" noProof="0" dirty="0">
              <a:ln>
                <a:noFill/>
              </a:ln>
              <a:solidFill>
                <a:schemeClr val="bg2"/>
              </a:solidFill>
              <a:effectLst/>
              <a:uLnTx/>
              <a:uFillTx/>
              <a:latin typeface="Calibri" panose="020F0502020204030204"/>
              <a:cs typeface="mohammad bold art 1" pitchFamily="2" charset="-78"/>
            </a:endParaRPr>
          </a:p>
        </p:txBody>
      </p:sp>
      <p:pic>
        <p:nvPicPr>
          <p:cNvPr id="20" name="Picture 19">
            <a:extLst>
              <a:ext uri="{FF2B5EF4-FFF2-40B4-BE49-F238E27FC236}">
                <a16:creationId xmlns:a16="http://schemas.microsoft.com/office/drawing/2014/main" id="{875F0EB4-5289-427C-9B87-0189EAC6EC4B}"/>
              </a:ext>
            </a:extLst>
          </p:cNvPr>
          <p:cNvPicPr>
            <a:picLocks noChangeAspect="1"/>
          </p:cNvPicPr>
          <p:nvPr/>
        </p:nvPicPr>
        <p:blipFill>
          <a:blip r:embed="rId3"/>
          <a:stretch>
            <a:fillRect/>
          </a:stretch>
        </p:blipFill>
        <p:spPr>
          <a:xfrm>
            <a:off x="990741" y="2534255"/>
            <a:ext cx="1214724" cy="1228120"/>
          </a:xfrm>
          <a:prstGeom prst="rect">
            <a:avLst/>
          </a:prstGeom>
        </p:spPr>
      </p:pic>
      <p:pic>
        <p:nvPicPr>
          <p:cNvPr id="21" name="Picture 20">
            <a:extLst>
              <a:ext uri="{FF2B5EF4-FFF2-40B4-BE49-F238E27FC236}">
                <a16:creationId xmlns:a16="http://schemas.microsoft.com/office/drawing/2014/main" id="{4EEE2B91-E48C-4F85-81D4-603BECB55368}"/>
              </a:ext>
            </a:extLst>
          </p:cNvPr>
          <p:cNvPicPr>
            <a:picLocks noChangeAspect="1"/>
          </p:cNvPicPr>
          <p:nvPr/>
        </p:nvPicPr>
        <p:blipFill>
          <a:blip r:embed="rId4"/>
          <a:stretch>
            <a:fillRect/>
          </a:stretch>
        </p:blipFill>
        <p:spPr>
          <a:xfrm>
            <a:off x="6549547" y="2501220"/>
            <a:ext cx="1355142" cy="1164154"/>
          </a:xfrm>
          <a:prstGeom prst="rect">
            <a:avLst/>
          </a:prstGeom>
        </p:spPr>
      </p:pic>
      <p:sp>
        <p:nvSpPr>
          <p:cNvPr id="22" name="Rectangle 21">
            <a:extLst>
              <a:ext uri="{FF2B5EF4-FFF2-40B4-BE49-F238E27FC236}">
                <a16:creationId xmlns:a16="http://schemas.microsoft.com/office/drawing/2014/main" id="{3C47912B-4B71-45E4-9811-7D43AF44CC7C}"/>
              </a:ext>
            </a:extLst>
          </p:cNvPr>
          <p:cNvSpPr/>
          <p:nvPr/>
        </p:nvSpPr>
        <p:spPr>
          <a:xfrm>
            <a:off x="7993688" y="2597344"/>
            <a:ext cx="3604266" cy="2508379"/>
          </a:xfrm>
          <a:prstGeom prst="rect">
            <a:avLst/>
          </a:prstGeom>
        </p:spPr>
        <p:txBody>
          <a:bodyPr wrap="square">
            <a:spAutoFit/>
          </a:bodyPr>
          <a:lstStyle/>
          <a:p>
            <a:pPr marL="171450" lvl="1" indent="-171450" algn="just" rtl="1">
              <a:lnSpc>
                <a:spcPct val="150000"/>
              </a:lnSpc>
              <a:spcBef>
                <a:spcPts val="600"/>
              </a:spcBef>
              <a:buClr>
                <a:srgbClr val="114C76"/>
              </a:buClr>
              <a:buFont typeface="Wingdings" panose="05000000000000000000" pitchFamily="2" charset="2"/>
              <a:buChar char="§"/>
              <a:defRPr/>
            </a:pPr>
            <a:r>
              <a:rPr lang="ar-KW" sz="1600" dirty="0">
                <a:latin typeface="Calibri Light" panose="020F0302020204030204"/>
                <a:cs typeface="mohammad bold art 1" pitchFamily="2" charset="-78"/>
              </a:rPr>
              <a:t>إدراج حقوق الأولوية في البورصة وتداولها بشكل تلقائي</a:t>
            </a:r>
          </a:p>
          <a:p>
            <a:pPr marL="171450" lvl="1" indent="-171450" algn="just" rtl="1">
              <a:lnSpc>
                <a:spcPct val="150000"/>
              </a:lnSpc>
              <a:spcBef>
                <a:spcPts val="600"/>
              </a:spcBef>
              <a:buClr>
                <a:srgbClr val="114C76"/>
              </a:buClr>
              <a:buFont typeface="Wingdings" panose="05000000000000000000" pitchFamily="2" charset="2"/>
              <a:buChar char="§"/>
              <a:defRPr/>
            </a:pPr>
            <a:r>
              <a:rPr lang="ar-KW" sz="1600" dirty="0">
                <a:latin typeface="Calibri Light" panose="020F0302020204030204"/>
                <a:cs typeface="mohammad bold art 1" pitchFamily="2" charset="-78"/>
              </a:rPr>
              <a:t>اتاحة عملية الاكتتاب من خلال منصة التداول</a:t>
            </a:r>
          </a:p>
          <a:p>
            <a:pPr marL="171450" lvl="1" indent="-171450" algn="just" rtl="1">
              <a:lnSpc>
                <a:spcPct val="150000"/>
              </a:lnSpc>
              <a:spcBef>
                <a:spcPts val="600"/>
              </a:spcBef>
              <a:buClr>
                <a:srgbClr val="114C76"/>
              </a:buClr>
              <a:buFont typeface="Wingdings" panose="05000000000000000000" pitchFamily="2" charset="2"/>
              <a:buChar char="§"/>
              <a:defRPr/>
            </a:pPr>
            <a:r>
              <a:rPr lang="ar-KW" sz="1600" dirty="0">
                <a:latin typeface="Calibri Light" panose="020F0302020204030204"/>
                <a:cs typeface="mohammad bold art 1" pitchFamily="2" charset="-78"/>
              </a:rPr>
              <a:t>خيارات المساهم بشأن حقوق الأولوية</a:t>
            </a:r>
          </a:p>
          <a:p>
            <a:pPr marL="171450" lvl="1" indent="-171450" algn="just" rtl="1">
              <a:lnSpc>
                <a:spcPct val="150000"/>
              </a:lnSpc>
              <a:spcBef>
                <a:spcPts val="600"/>
              </a:spcBef>
              <a:buClr>
                <a:srgbClr val="114C76"/>
              </a:buClr>
              <a:buFont typeface="Wingdings" panose="05000000000000000000" pitchFamily="2" charset="2"/>
              <a:buChar char="§"/>
              <a:defRPr/>
            </a:pPr>
            <a:endParaRPr lang="ar-KW" sz="1600" dirty="0">
              <a:latin typeface="Calibri Light" panose="020F0302020204030204"/>
              <a:cs typeface="mohammad bold art 1" pitchFamily="2" charset="-78"/>
            </a:endParaRPr>
          </a:p>
        </p:txBody>
      </p:sp>
      <p:sp>
        <p:nvSpPr>
          <p:cNvPr id="23" name="Rectangle 22">
            <a:extLst>
              <a:ext uri="{FF2B5EF4-FFF2-40B4-BE49-F238E27FC236}">
                <a16:creationId xmlns:a16="http://schemas.microsoft.com/office/drawing/2014/main" id="{47663203-5029-41FC-9D9E-E14E9D9DA02C}"/>
              </a:ext>
            </a:extLst>
          </p:cNvPr>
          <p:cNvSpPr/>
          <p:nvPr/>
        </p:nvSpPr>
        <p:spPr>
          <a:xfrm>
            <a:off x="2294464" y="2534255"/>
            <a:ext cx="3604266" cy="800219"/>
          </a:xfrm>
          <a:prstGeom prst="rect">
            <a:avLst/>
          </a:prstGeom>
        </p:spPr>
        <p:txBody>
          <a:bodyPr wrap="square">
            <a:spAutoFit/>
          </a:bodyPr>
          <a:lstStyle/>
          <a:p>
            <a:pPr marL="171450" lvl="1" indent="-171450" algn="just" rtl="1">
              <a:lnSpc>
                <a:spcPct val="150000"/>
              </a:lnSpc>
              <a:spcBef>
                <a:spcPts val="600"/>
              </a:spcBef>
              <a:buClr>
                <a:srgbClr val="114C76"/>
              </a:buClr>
              <a:buFont typeface="Wingdings" panose="05000000000000000000" pitchFamily="2" charset="2"/>
              <a:buChar char="§"/>
              <a:defRPr/>
            </a:pPr>
            <a:r>
              <a:rPr lang="ar-KW" sz="1600" dirty="0">
                <a:latin typeface="Calibri Light" panose="020F0302020204030204"/>
                <a:cs typeface="mohammad bold art 1" pitchFamily="2" charset="-78"/>
              </a:rPr>
              <a:t>المخاطر المترتبة على شراء حقوق الأولوية في حالة العدول عن الاكتتاب</a:t>
            </a:r>
          </a:p>
        </p:txBody>
      </p:sp>
    </p:spTree>
    <p:extLst>
      <p:ext uri="{BB962C8B-B14F-4D97-AF65-F5344CB8AC3E}">
        <p14:creationId xmlns:p14="http://schemas.microsoft.com/office/powerpoint/2010/main" val="79712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6" name="ColumnHeader">
            <a:extLst>
              <a:ext uri="{FF2B5EF4-FFF2-40B4-BE49-F238E27FC236}">
                <a16:creationId xmlns:a16="http://schemas.microsoft.com/office/drawing/2014/main" id="{4A2978CB-1C73-4D72-9685-AA930330B5AF}"/>
              </a:ext>
            </a:extLst>
          </p:cNvPr>
          <p:cNvSpPr>
            <a:spLocks noChangeArrowheads="1"/>
          </p:cNvSpPr>
          <p:nvPr/>
        </p:nvSpPr>
        <p:spPr bwMode="gray">
          <a:xfrm>
            <a:off x="528530" y="1361550"/>
            <a:ext cx="11314008" cy="492443"/>
          </a:xfrm>
          <a:prstGeom prst="rect">
            <a:avLst/>
          </a:prstGeom>
          <a:solidFill>
            <a:srgbClr val="114C76"/>
          </a:solidFill>
          <a:ln w="9525" algn="ctr">
            <a:noFill/>
            <a:miter lim="800000"/>
            <a:headEnd type="none" w="lg" len="lg"/>
            <a:tailEnd type="none" w="lg" len="lg"/>
          </a:ln>
          <a:effectLst/>
        </p:spPr>
        <p:txBody>
          <a:bodyPr wrap="square" tIns="91440" bIns="91440" anchor="b">
            <a:spAutoFit/>
          </a:bodyPr>
          <a:lstStyle/>
          <a:p>
            <a:pPr lvl="0" algn="ctr">
              <a:buClr>
                <a:srgbClr val="808080"/>
              </a:buClr>
              <a:defRPr/>
            </a:pPr>
            <a:r>
              <a:rPr lang="ar-KW" sz="2000" b="1" dirty="0">
                <a:solidFill>
                  <a:srgbClr val="FFFFFF"/>
                </a:solidFill>
                <a:latin typeface="Calibri Light" panose="020F0302020204030204"/>
                <a:cs typeface="mohammad bold art 1" pitchFamily="2" charset="-78"/>
              </a:rPr>
              <a:t>الجدول الزمني لتداول حقوق الأولوية</a:t>
            </a:r>
          </a:p>
        </p:txBody>
      </p:sp>
      <p:pic>
        <p:nvPicPr>
          <p:cNvPr id="4" name="Picture 3">
            <a:extLst>
              <a:ext uri="{FF2B5EF4-FFF2-40B4-BE49-F238E27FC236}">
                <a16:creationId xmlns:a16="http://schemas.microsoft.com/office/drawing/2014/main" id="{BAFEC15D-D4E1-4FB8-81DF-5920DA18E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61" y="2173434"/>
            <a:ext cx="11589346" cy="3098959"/>
          </a:xfrm>
          <a:prstGeom prst="rect">
            <a:avLst/>
          </a:prstGeom>
        </p:spPr>
      </p:pic>
      <p:sp>
        <p:nvSpPr>
          <p:cNvPr id="7" name="Rectangle 6">
            <a:extLst>
              <a:ext uri="{FF2B5EF4-FFF2-40B4-BE49-F238E27FC236}">
                <a16:creationId xmlns:a16="http://schemas.microsoft.com/office/drawing/2014/main" id="{D47762C8-D236-401E-A27E-78CAD8B311B3}"/>
              </a:ext>
            </a:extLst>
          </p:cNvPr>
          <p:cNvSpPr/>
          <p:nvPr/>
        </p:nvSpPr>
        <p:spPr>
          <a:xfrm>
            <a:off x="4368881" y="197373"/>
            <a:ext cx="3443571" cy="584775"/>
          </a:xfrm>
          <a:prstGeom prst="rect">
            <a:avLst/>
          </a:prstGeom>
        </p:spPr>
        <p:txBody>
          <a:bodyPr wrap="none">
            <a:spAutoFit/>
          </a:bodyPr>
          <a:lstStyle/>
          <a:p>
            <a:pPr lvl="0" rtl="1" fontAlgn="base">
              <a:spcBef>
                <a:spcPct val="0"/>
              </a:spcBef>
              <a:spcAft>
                <a:spcPts val="600"/>
              </a:spcAft>
            </a:pPr>
            <a:r>
              <a:rPr lang="ar-KW" sz="3200" b="1" dirty="0">
                <a:solidFill>
                  <a:schemeClr val="accent1">
                    <a:lumMod val="50000"/>
                  </a:schemeClr>
                </a:solidFill>
                <a:latin typeface="Calibri" pitchFamily="34" charset="0"/>
                <a:cs typeface="mohammad bold art 1" pitchFamily="2" charset="-78"/>
              </a:rPr>
              <a:t>تداول حقوق الأولوية</a:t>
            </a:r>
          </a:p>
        </p:txBody>
      </p:sp>
    </p:spTree>
    <p:extLst>
      <p:ext uri="{BB962C8B-B14F-4D97-AF65-F5344CB8AC3E}">
        <p14:creationId xmlns:p14="http://schemas.microsoft.com/office/powerpoint/2010/main" val="1853443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7771</TotalTime>
  <Words>1607</Words>
  <Application>Microsoft Office PowerPoint</Application>
  <PresentationFormat>Widescreen</PresentationFormat>
  <Paragraphs>256</Paragraphs>
  <Slides>21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mohammad bold art 1</vt:lpstr>
      <vt:lpstr>Times New Roman</vt:lpstr>
      <vt:lpstr>Wingdings</vt:lpstr>
      <vt:lpstr>Office Theme</vt:lpstr>
      <vt:lpstr>ورشة توعوية</vt:lpstr>
      <vt:lpstr>الأجندة</vt:lpstr>
      <vt:lpstr>PowerPoint Presentation</vt:lpstr>
      <vt:lpstr>مراحل ومخرجات برنامج تطوير سوق المال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ورشة عمل</dc:title>
  <dc:creator>Ohoud Alajmi</dc:creator>
  <cp:lastModifiedBy>Dalal Behbehani</cp:lastModifiedBy>
  <cp:revision>193</cp:revision>
  <cp:lastPrinted>2019-01-08T08:48:48Z</cp:lastPrinted>
  <dcterms:created xsi:type="dcterms:W3CDTF">2019-01-07T08:24:41Z</dcterms:created>
  <dcterms:modified xsi:type="dcterms:W3CDTF">2021-06-13T06:14:13Z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48029534-5340-4bf7-9b92-889f947ed9ee</vt:lpwstr>
  </property>
</Properties>
</file>